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85" r:id="rId3"/>
    <p:sldId id="287" r:id="rId4"/>
    <p:sldId id="323" r:id="rId5"/>
    <p:sldId id="324" r:id="rId6"/>
    <p:sldId id="258" r:id="rId7"/>
    <p:sldId id="331" r:id="rId8"/>
    <p:sldId id="333" r:id="rId9"/>
    <p:sldId id="332" r:id="rId10"/>
    <p:sldId id="294" r:id="rId11"/>
    <p:sldId id="335" r:id="rId12"/>
    <p:sldId id="298" r:id="rId13"/>
    <p:sldId id="260" r:id="rId14"/>
    <p:sldId id="257" r:id="rId15"/>
    <p:sldId id="265" r:id="rId16"/>
    <p:sldId id="326" r:id="rId17"/>
    <p:sldId id="338" r:id="rId18"/>
    <p:sldId id="296" r:id="rId19"/>
    <p:sldId id="327" r:id="rId20"/>
    <p:sldId id="329" r:id="rId21"/>
    <p:sldId id="330" r:id="rId22"/>
    <p:sldId id="337" r:id="rId23"/>
    <p:sldId id="295" r:id="rId24"/>
    <p:sldId id="292" r:id="rId25"/>
    <p:sldId id="286" r:id="rId26"/>
    <p:sldId id="302" r:id="rId27"/>
    <p:sldId id="303" r:id="rId28"/>
    <p:sldId id="336" r:id="rId29"/>
  </p:sldIdLst>
  <p:sldSz cx="12192000" cy="82804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589A"/>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84524" autoAdjust="0"/>
  </p:normalViewPr>
  <p:slideViewPr>
    <p:cSldViewPr snapToGrid="0">
      <p:cViewPr varScale="1">
        <p:scale>
          <a:sx n="61" d="100"/>
          <a:sy n="61" d="100"/>
        </p:scale>
        <p:origin x="-732" y="-84"/>
      </p:cViewPr>
      <p:guideLst>
        <p:guide orient="horz" pos="2608"/>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02FE6-0760-476C-ACBF-63C736EAB947}" type="datetimeFigureOut">
              <a:rPr lang="el-GR" smtClean="0"/>
              <a:pPr/>
              <a:t>17/10/2017</a:t>
            </a:fld>
            <a:endParaRPr lang="el-GR"/>
          </a:p>
        </p:txBody>
      </p:sp>
      <p:sp>
        <p:nvSpPr>
          <p:cNvPr id="4" name="Θέση εικόνας διαφάνειας 3"/>
          <p:cNvSpPr>
            <a:spLocks noGrp="1" noRot="1" noChangeAspect="1"/>
          </p:cNvSpPr>
          <p:nvPr>
            <p:ph type="sldImg" idx="2"/>
          </p:nvPr>
        </p:nvSpPr>
        <p:spPr>
          <a:xfrm>
            <a:off x="1157288" y="1143000"/>
            <a:ext cx="45434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51B06B-A71A-46AE-9B7A-FEE3C7E79D22}" type="slidenum">
              <a:rPr lang="el-GR" smtClean="0"/>
              <a:pPr/>
              <a:t>‹#›</a:t>
            </a:fld>
            <a:endParaRPr lang="el-GR"/>
          </a:p>
        </p:txBody>
      </p:sp>
    </p:spTree>
    <p:extLst>
      <p:ext uri="{BB962C8B-B14F-4D97-AF65-F5344CB8AC3E}">
        <p14:creationId xmlns:p14="http://schemas.microsoft.com/office/powerpoint/2010/main" xmlns="" val="86451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57288" y="1143000"/>
            <a:ext cx="4543425" cy="3086100"/>
          </a:xfrm>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οι οποίοι αποδεσμεύουν θρεπτικά στοιχεία από τα λιπάσματα, δομούν το χούμος, προστατεύουν τα φυτά από ασθενείς και κάνουν το έδαφος να έχει δομή «αφράτη», </a:t>
            </a:r>
          </a:p>
          <a:p>
            <a:endParaRPr lang="el-GR" dirty="0"/>
          </a:p>
        </p:txBody>
      </p:sp>
      <p:sp>
        <p:nvSpPr>
          <p:cNvPr id="4" name="Θέση αριθμού διαφάνειας 3"/>
          <p:cNvSpPr>
            <a:spLocks noGrp="1"/>
          </p:cNvSpPr>
          <p:nvPr>
            <p:ph type="sldNum" sz="quarter" idx="10"/>
          </p:nvPr>
        </p:nvSpPr>
        <p:spPr/>
        <p:txBody>
          <a:bodyPr/>
          <a:lstStyle/>
          <a:p>
            <a:fld id="{FD51B06B-A71A-46AE-9B7A-FEE3C7E79D22}" type="slidenum">
              <a:rPr lang="el-GR" smtClean="0"/>
              <a:pPr/>
              <a:t>3</a:t>
            </a:fld>
            <a:endParaRPr lang="el-GR"/>
          </a:p>
        </p:txBody>
      </p:sp>
    </p:spTree>
    <p:extLst>
      <p:ext uri="{BB962C8B-B14F-4D97-AF65-F5344CB8AC3E}">
        <p14:creationId xmlns:p14="http://schemas.microsoft.com/office/powerpoint/2010/main" xmlns="" val="388766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57288" y="1143000"/>
            <a:ext cx="4543425" cy="3086100"/>
          </a:xfrm>
        </p:spPr>
      </p:sp>
      <p:sp>
        <p:nvSpPr>
          <p:cNvPr id="3" name="2 - Θέση σημειώσεων"/>
          <p:cNvSpPr>
            <a:spLocks noGrp="1"/>
          </p:cNvSpPr>
          <p:nvPr>
            <p:ph type="body" idx="1"/>
          </p:nvPr>
        </p:nvSpPr>
        <p:spPr/>
        <p:txBody>
          <a:bodyPr>
            <a:normAutofit/>
          </a:bodyPr>
          <a:lstStyle/>
          <a:p>
            <a:r>
              <a:rPr lang="el-GR" dirty="0" smtClean="0"/>
              <a:t>Στη δημιουργία συσσωματωμάτων σημαντικότατο ρόλο έχει ο χούμος </a:t>
            </a:r>
          </a:p>
          <a:p>
            <a:r>
              <a:rPr lang="el-GR" u="sng" dirty="0" smtClean="0"/>
              <a:t>Ο χούμος είναι υδρόφιλος αυξάνει επομένως την συγκράτηση νερού</a:t>
            </a:r>
            <a:r>
              <a:rPr lang="el-GR" dirty="0" smtClean="0"/>
              <a:t> (εξισορροπώντας υδρόφοβα εδαφικά συστατικά). </a:t>
            </a:r>
            <a:r>
              <a:rPr lang="en-US" dirty="0" smtClean="0"/>
              <a:t> </a:t>
            </a:r>
            <a:endParaRPr lang="el-GR" dirty="0" smtClean="0"/>
          </a:p>
          <a:p>
            <a:endParaRPr lang="el-GR" dirty="0"/>
          </a:p>
        </p:txBody>
      </p:sp>
      <p:sp>
        <p:nvSpPr>
          <p:cNvPr id="4" name="3 - Θέση αριθμού διαφάνειας"/>
          <p:cNvSpPr>
            <a:spLocks noGrp="1"/>
          </p:cNvSpPr>
          <p:nvPr>
            <p:ph type="sldNum" sz="quarter" idx="10"/>
          </p:nvPr>
        </p:nvSpPr>
        <p:spPr/>
        <p:txBody>
          <a:bodyPr/>
          <a:lstStyle/>
          <a:p>
            <a:fld id="{FD51B06B-A71A-46AE-9B7A-FEE3C7E79D22}" type="slidenum">
              <a:rPr lang="el-GR" smtClean="0"/>
              <a:pPr/>
              <a:t>24</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0C5597-8614-4C4B-AE49-01FAFA502B59}" type="slidenum">
              <a:rPr lang="el-GR" altLang="el-GR">
                <a:solidFill>
                  <a:srgbClr val="000000"/>
                </a:solidFill>
              </a:rPr>
              <a:pPr/>
              <a:t>6</a:t>
            </a:fld>
            <a:endParaRPr lang="el-GR" altLang="el-GR">
              <a:solidFill>
                <a:srgbClr val="000000"/>
              </a:solidFill>
            </a:endParaRPr>
          </a:p>
        </p:txBody>
      </p:sp>
      <p:sp>
        <p:nvSpPr>
          <p:cNvPr id="8195" name="Rectangle 2"/>
          <p:cNvSpPr>
            <a:spLocks noGrp="1" noRot="1" noChangeAspect="1" noChangeArrowheads="1" noTextEdit="1"/>
          </p:cNvSpPr>
          <p:nvPr>
            <p:ph type="sldImg"/>
          </p:nvPr>
        </p:nvSpPr>
        <p:spPr>
          <a:xfrm>
            <a:off x="1157288" y="1143000"/>
            <a:ext cx="4543425" cy="3086100"/>
          </a:xfrm>
          <a:ln/>
        </p:spPr>
      </p:sp>
      <p:sp>
        <p:nvSpPr>
          <p:cNvPr id="8196" name="Rectangle 3"/>
          <p:cNvSpPr>
            <a:spLocks noGrp="1" noChangeArrowheads="1"/>
          </p:cNvSpPr>
          <p:nvPr>
            <p:ph type="body" idx="1"/>
          </p:nvPr>
        </p:nvSpPr>
        <p:spPr>
          <a:noFill/>
        </p:spPr>
        <p:txBody>
          <a:bodyPr/>
          <a:lstStyle/>
          <a:p>
            <a:pPr eaLnBrk="1" hangingPunct="1"/>
            <a:endParaRPr lang="el-GR" altLang="el-GR" smtClean="0"/>
          </a:p>
        </p:txBody>
      </p:sp>
    </p:spTree>
    <p:extLst>
      <p:ext uri="{BB962C8B-B14F-4D97-AF65-F5344CB8AC3E}">
        <p14:creationId xmlns:p14="http://schemas.microsoft.com/office/powerpoint/2010/main" xmlns="" val="139961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2A9D691-47C9-4EAC-BEDD-450ED20AEA26}" type="slidenum">
              <a:rPr lang="el-GR" altLang="el-GR">
                <a:solidFill>
                  <a:srgbClr val="000000"/>
                </a:solidFill>
              </a:rPr>
              <a:pPr/>
              <a:t>7</a:t>
            </a:fld>
            <a:endParaRPr lang="el-GR" altLang="el-GR">
              <a:solidFill>
                <a:srgbClr val="000000"/>
              </a:solidFill>
            </a:endParaRPr>
          </a:p>
        </p:txBody>
      </p:sp>
      <p:sp>
        <p:nvSpPr>
          <p:cNvPr id="10243" name="Rectangle 2"/>
          <p:cNvSpPr>
            <a:spLocks noGrp="1" noRot="1" noChangeAspect="1" noChangeArrowheads="1" noTextEdit="1"/>
          </p:cNvSpPr>
          <p:nvPr>
            <p:ph type="sldImg"/>
          </p:nvPr>
        </p:nvSpPr>
        <p:spPr>
          <a:xfrm>
            <a:off x="1157288" y="1143000"/>
            <a:ext cx="4543425" cy="3086100"/>
          </a:xfrm>
          <a:ln/>
        </p:spPr>
      </p:sp>
      <p:sp>
        <p:nvSpPr>
          <p:cNvPr id="10244" name="Rectangle 3"/>
          <p:cNvSpPr>
            <a:spLocks noGrp="1" noChangeArrowheads="1"/>
          </p:cNvSpPr>
          <p:nvPr>
            <p:ph type="body" idx="1"/>
          </p:nvPr>
        </p:nvSpPr>
        <p:spPr>
          <a:noFill/>
        </p:spPr>
        <p:txBody>
          <a:bodyPr/>
          <a:lstStyle/>
          <a:p>
            <a:pPr eaLnBrk="1" hangingPunct="1"/>
            <a:endParaRPr lang="el-GR" altLang="el-GR" smtClean="0"/>
          </a:p>
        </p:txBody>
      </p:sp>
    </p:spTree>
    <p:extLst>
      <p:ext uri="{BB962C8B-B14F-4D97-AF65-F5344CB8AC3E}">
        <p14:creationId xmlns:p14="http://schemas.microsoft.com/office/powerpoint/2010/main" xmlns="" val="1559270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5D6EB48-C546-4DEC-9366-3674CC5973D4}" type="slidenum">
              <a:rPr lang="el-GR" altLang="el-GR" smtClean="0"/>
              <a:pPr>
                <a:spcBef>
                  <a:spcPct val="0"/>
                </a:spcBef>
              </a:pPr>
              <a:t>8</a:t>
            </a:fld>
            <a:endParaRPr lang="el-GR" altLang="el-GR" smtClean="0"/>
          </a:p>
        </p:txBody>
      </p:sp>
      <p:sp>
        <p:nvSpPr>
          <p:cNvPr id="52227" name="Rectangle 2"/>
          <p:cNvSpPr>
            <a:spLocks noGrp="1" noRot="1" noChangeAspect="1" noChangeArrowheads="1" noTextEdit="1"/>
          </p:cNvSpPr>
          <p:nvPr>
            <p:ph type="sldImg"/>
          </p:nvPr>
        </p:nvSpPr>
        <p:spPr>
          <a:xfrm>
            <a:off x="1157288" y="1143000"/>
            <a:ext cx="4543425" cy="3086100"/>
          </a:xfrm>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l-GR" altLang="el-GR" smtClean="0">
              <a:latin typeface="Arial" panose="020B0604020202020204" pitchFamily="34" charset="0"/>
            </a:endParaRPr>
          </a:p>
        </p:txBody>
      </p:sp>
    </p:spTree>
    <p:extLst>
      <p:ext uri="{BB962C8B-B14F-4D97-AF65-F5344CB8AC3E}">
        <p14:creationId xmlns:p14="http://schemas.microsoft.com/office/powerpoint/2010/main" xmlns="" val="2650669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E97F734-1600-4BAE-B781-912DAD1A302C}" type="slidenum">
              <a:rPr lang="el-GR" altLang="el-GR">
                <a:solidFill>
                  <a:srgbClr val="000000"/>
                </a:solidFill>
              </a:rPr>
              <a:pPr/>
              <a:t>10</a:t>
            </a:fld>
            <a:endParaRPr lang="el-GR" altLang="el-GR">
              <a:solidFill>
                <a:srgbClr val="000000"/>
              </a:solidFill>
            </a:endParaRPr>
          </a:p>
        </p:txBody>
      </p:sp>
      <p:sp>
        <p:nvSpPr>
          <p:cNvPr id="28675" name="Rectangle 2"/>
          <p:cNvSpPr>
            <a:spLocks noGrp="1" noRot="1" noChangeAspect="1" noChangeArrowheads="1" noTextEdit="1"/>
          </p:cNvSpPr>
          <p:nvPr>
            <p:ph type="sldImg"/>
          </p:nvPr>
        </p:nvSpPr>
        <p:spPr>
          <a:xfrm>
            <a:off x="1157288" y="1143000"/>
            <a:ext cx="4543425" cy="3086100"/>
          </a:xfrm>
          <a:ln/>
        </p:spPr>
      </p:sp>
      <p:sp>
        <p:nvSpPr>
          <p:cNvPr id="28676" name="Rectangle 3"/>
          <p:cNvSpPr>
            <a:spLocks noGrp="1" noChangeArrowheads="1"/>
          </p:cNvSpPr>
          <p:nvPr>
            <p:ph type="body" idx="1"/>
          </p:nvPr>
        </p:nvSpPr>
        <p:spPr>
          <a:noFill/>
        </p:spPr>
        <p:txBody>
          <a:bodyPr/>
          <a:lstStyle/>
          <a:p>
            <a:pPr eaLnBrk="1" hangingPunct="1"/>
            <a:endParaRPr lang="el-GR" altLang="el-GR" smtClean="0"/>
          </a:p>
        </p:txBody>
      </p:sp>
    </p:spTree>
    <p:extLst>
      <p:ext uri="{BB962C8B-B14F-4D97-AF65-F5344CB8AC3E}">
        <p14:creationId xmlns:p14="http://schemas.microsoft.com/office/powerpoint/2010/main" xmlns="" val="277755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7475F-6361-4C2D-A4B0-6C6B1B55DA60}" type="slidenum">
              <a:rPr lang="el-GR" altLang="el-GR">
                <a:solidFill>
                  <a:srgbClr val="000000"/>
                </a:solidFill>
              </a:rPr>
              <a:pPr/>
              <a:t>14</a:t>
            </a:fld>
            <a:endParaRPr lang="el-GR" altLang="el-GR">
              <a:solidFill>
                <a:srgbClr val="000000"/>
              </a:solidFill>
            </a:endParaRPr>
          </a:p>
        </p:txBody>
      </p:sp>
      <p:sp>
        <p:nvSpPr>
          <p:cNvPr id="6147" name="Rectangle 2"/>
          <p:cNvSpPr>
            <a:spLocks noGrp="1" noRot="1" noChangeAspect="1" noChangeArrowheads="1" noTextEdit="1"/>
          </p:cNvSpPr>
          <p:nvPr>
            <p:ph type="sldImg"/>
          </p:nvPr>
        </p:nvSpPr>
        <p:spPr>
          <a:xfrm>
            <a:off x="1157288" y="1143000"/>
            <a:ext cx="4543425" cy="3086100"/>
          </a:xfrm>
          <a:ln/>
        </p:spPr>
      </p:sp>
      <p:sp>
        <p:nvSpPr>
          <p:cNvPr id="6148" name="Rectangle 3"/>
          <p:cNvSpPr>
            <a:spLocks noGrp="1" noChangeArrowheads="1"/>
          </p:cNvSpPr>
          <p:nvPr>
            <p:ph type="body" idx="1"/>
          </p:nvPr>
        </p:nvSpPr>
        <p:spPr>
          <a:noFill/>
        </p:spPr>
        <p:txBody>
          <a:bodyPr/>
          <a:lstStyle/>
          <a:p>
            <a:pPr lvl="0"/>
            <a:r>
              <a:rPr lang="el-GR" sz="1200" dirty="0" smtClean="0"/>
              <a:t>Συσσωμάτωση εδαφικών </a:t>
            </a:r>
            <a:r>
              <a:rPr lang="el-GR" sz="1200" dirty="0" err="1" smtClean="0"/>
              <a:t>τεμαχιδίων</a:t>
            </a:r>
            <a:r>
              <a:rPr lang="el-GR" sz="1200" dirty="0" smtClean="0"/>
              <a:t> σε μεγαλύτερα συσσωματώματα</a:t>
            </a:r>
          </a:p>
          <a:p>
            <a:pPr lvl="0"/>
            <a:r>
              <a:rPr lang="el-GR" sz="1200" dirty="0" smtClean="0"/>
              <a:t>Βελτίωση του αερισμού του εδάφους</a:t>
            </a:r>
          </a:p>
          <a:p>
            <a:pPr lvl="0"/>
            <a:r>
              <a:rPr lang="el-GR" sz="1200" dirty="0" smtClean="0"/>
              <a:t>Αύξηση της ικανότητας συγκράτησης νερού</a:t>
            </a:r>
          </a:p>
          <a:p>
            <a:pPr lvl="0"/>
            <a:r>
              <a:rPr lang="el-GR" sz="1200" dirty="0" smtClean="0"/>
              <a:t>Θετική επίδραση στη θερμοκρασία του εδάφους</a:t>
            </a:r>
          </a:p>
          <a:p>
            <a:pPr lvl="0"/>
            <a:r>
              <a:rPr lang="el-GR" sz="1200" dirty="0" smtClean="0"/>
              <a:t>Υψηλή ικανότητα συγκράτησης </a:t>
            </a:r>
            <a:r>
              <a:rPr lang="el-GR" sz="1200" dirty="0" err="1" smtClean="0"/>
              <a:t>κατιόντων</a:t>
            </a:r>
            <a:r>
              <a:rPr lang="el-GR" sz="1200" dirty="0" smtClean="0"/>
              <a:t> (CEC χούμου:  100-300cmol+/</a:t>
            </a:r>
            <a:r>
              <a:rPr lang="el-GR" sz="1200" dirty="0" err="1" smtClean="0"/>
              <a:t>kg</a:t>
            </a:r>
            <a:r>
              <a:rPr lang="el-GR" sz="1200" dirty="0" smtClean="0"/>
              <a:t>, CEC </a:t>
            </a:r>
            <a:r>
              <a:rPr lang="el-GR" sz="1200" dirty="0" err="1" smtClean="0"/>
              <a:t>καολινίτη</a:t>
            </a:r>
            <a:r>
              <a:rPr lang="el-GR" sz="1200" dirty="0" smtClean="0"/>
              <a:t>: 2-15cmol+/</a:t>
            </a:r>
            <a:r>
              <a:rPr lang="el-GR" sz="1200" dirty="0" err="1" smtClean="0"/>
              <a:t>kg</a:t>
            </a:r>
            <a:r>
              <a:rPr lang="el-GR" sz="1200" dirty="0" smtClean="0"/>
              <a:t>)</a:t>
            </a:r>
          </a:p>
          <a:p>
            <a:pPr lvl="0"/>
            <a:r>
              <a:rPr lang="el-GR" sz="1200" dirty="0" smtClean="0"/>
              <a:t>Ρυθμιστικός παράγοντας για το </a:t>
            </a:r>
            <a:r>
              <a:rPr lang="el-GR" sz="1200" dirty="0" err="1" smtClean="0"/>
              <a:t>pH</a:t>
            </a:r>
            <a:r>
              <a:rPr lang="el-GR" sz="1200" dirty="0" smtClean="0"/>
              <a:t> του εδάφους</a:t>
            </a:r>
          </a:p>
          <a:p>
            <a:pPr lvl="0"/>
            <a:r>
              <a:rPr lang="el-GR" sz="1200" dirty="0" smtClean="0"/>
              <a:t>Ικανότητα συγκράτησης </a:t>
            </a:r>
            <a:r>
              <a:rPr lang="el-GR" sz="1200" dirty="0" err="1" smtClean="0"/>
              <a:t>βαρέων</a:t>
            </a:r>
            <a:r>
              <a:rPr lang="el-GR" sz="1200" dirty="0" smtClean="0"/>
              <a:t> μετάλλων και φυτοφαρμάκων</a:t>
            </a:r>
          </a:p>
          <a:p>
            <a:pPr lvl="0"/>
            <a:r>
              <a:rPr lang="el-GR" sz="1200" dirty="0" smtClean="0"/>
              <a:t>Πηγή θρέψης για τους μικροοργανισμούς και τους άλλους ζώντες οργανισμούς του εδάφους</a:t>
            </a:r>
          </a:p>
          <a:p>
            <a:pPr lvl="0"/>
            <a:r>
              <a:rPr lang="el-GR" sz="1200" dirty="0" smtClean="0"/>
              <a:t>Σημαντική αποθήκη θρεπτικών στοιχείων</a:t>
            </a:r>
          </a:p>
          <a:p>
            <a:pPr fontAlgn="base">
              <a:lnSpc>
                <a:spcPct val="90000"/>
              </a:lnSpc>
              <a:spcAft>
                <a:spcPct val="0"/>
              </a:spcAft>
              <a:buFontTx/>
              <a:buNone/>
            </a:pPr>
            <a:endParaRPr lang="el-GR" altLang="el-GR" sz="1200" dirty="0" smtClean="0">
              <a:solidFill>
                <a:schemeClr val="accent6">
                  <a:lumMod val="75000"/>
                </a:schemeClr>
              </a:solidFill>
            </a:endParaRPr>
          </a:p>
          <a:p>
            <a:pPr eaLnBrk="1" hangingPunct="1"/>
            <a:endParaRPr lang="el-GR" altLang="el-GR" dirty="0" smtClean="0"/>
          </a:p>
        </p:txBody>
      </p:sp>
    </p:spTree>
    <p:extLst>
      <p:ext uri="{BB962C8B-B14F-4D97-AF65-F5344CB8AC3E}">
        <p14:creationId xmlns:p14="http://schemas.microsoft.com/office/powerpoint/2010/main" xmlns="" val="193141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57288" y="1143000"/>
            <a:ext cx="4543425" cy="3086100"/>
          </a:xfrm>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tLang="el-GR" dirty="0" smtClean="0">
                <a:latin typeface="Calibri" panose="020F0502020204030204" pitchFamily="34" charset="0"/>
                <a:ea typeface="Times New Roman" panose="02020603050405020304" pitchFamily="18" charset="0"/>
                <a:cs typeface="Times New Roman" panose="02020603050405020304" pitchFamily="18" charset="0"/>
              </a:rPr>
              <a:t>Το ποσό (ή ποσοστό) της οργανικής ουσίας σε ένα έδαφος εξαρτάται από ένα πλήθος </a:t>
            </a:r>
            <a:r>
              <a:rPr lang="el-GR" altLang="el-GR" dirty="0" err="1" smtClean="0">
                <a:latin typeface="Calibri" panose="020F0502020204030204" pitchFamily="34" charset="0"/>
                <a:ea typeface="Times New Roman" panose="02020603050405020304" pitchFamily="18" charset="0"/>
                <a:cs typeface="Times New Roman" panose="02020603050405020304" pitchFamily="18" charset="0"/>
              </a:rPr>
              <a:t>αλληλοεξαρτώμενων</a:t>
            </a:r>
            <a:r>
              <a:rPr lang="el-GR" altLang="el-GR" dirty="0" smtClean="0">
                <a:latin typeface="Calibri" panose="020F0502020204030204" pitchFamily="34" charset="0"/>
                <a:ea typeface="Times New Roman" panose="02020603050405020304" pitchFamily="18" charset="0"/>
                <a:cs typeface="Times New Roman" panose="02020603050405020304" pitchFamily="18" charset="0"/>
              </a:rPr>
              <a:t> παραγόντων, οι οποίοι τελικά εκφράζουν το ισοζύγιο μεταξύ της οργανικής ουσίας που προστίθεται στο έδαφος σε σχέση με αυτή που απομακρύνεται ή αποσυντίθεται στη διάρκεια του χρόνου. Οι κύριοι παράγοντες που επηρεάζουν αυτό το ισοζύγιο είναι οι εξής: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l-GR" sz="800" dirty="0" smtClean="0">
                <a:latin typeface="Book Antiqua" panose="02040602050305030304" pitchFamily="18" charset="0"/>
                <a:ea typeface="Times New Roman" panose="02020603050405020304" pitchFamily="18" charset="0"/>
                <a:cs typeface="Times New Roman" panose="02020603050405020304" pitchFamily="18" charset="0"/>
              </a:rPr>
              <a:t>Για εδάφη με παρόμοια χαρακτηριστικά και παρόμοια μεταχείριση, ο οργανικός άνθρακας έχει υψηλότερες τιμές εκεί όπου η βροχόπτωση είναι υψηλότερη και οι θερμοκρασίες χαμηλότερες. Εκτιμάται ότι για κάθε 8 με 9°C αύξηση της μέσης ετήσιας θερμοκρασίας, ο ρυθμός αποσύνθεσης της οργανικής ουσίας του εδάφους διπλασιάζεται.</a:t>
            </a:r>
            <a:endParaRPr lang="el-GR" altLang="el-GR" sz="800" dirty="0" smtClean="0">
              <a:latin typeface="Book Antiqua" panose="0204060205030503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el-GR"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l-GR" sz="800" dirty="0" smtClean="0">
                <a:latin typeface="Book Antiqua" panose="02040602050305030304" pitchFamily="18" charset="0"/>
                <a:ea typeface="Times New Roman" panose="02020603050405020304" pitchFamily="18" charset="0"/>
                <a:cs typeface="Times New Roman" panose="02020603050405020304" pitchFamily="18" charset="0"/>
              </a:rPr>
              <a:t>Η άργιλος, κυρίως με έμμεσους τρόπους, εμποδίζει την αποικοδόμηση της οργανικής ουσίας. Κύριο ρόλο παίζουν η ενσωμάτωση της οργανικής ουσίας στα εδαφικά συσσωματώματα, η αυξημένη συγκράτηση υγρασίας, ο περιορισμός του αερισμού κλπ.</a:t>
            </a: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l-GR" sz="800" dirty="0" smtClean="0">
                <a:latin typeface="Book Antiqua" panose="02040602050305030304" pitchFamily="18" charset="0"/>
                <a:ea typeface="Times New Roman" panose="02020603050405020304" pitchFamily="18" charset="0"/>
                <a:cs typeface="Times New Roman" panose="02020603050405020304" pitchFamily="18" charset="0"/>
              </a:rPr>
              <a:t>Όσο μεγαλύτερη είναι η ανάπτυξη φυτικής μάζας, τόσο μεγαλύτερη είναι η εισροή οργανικού άνθρακα στο έδαφος. Σημαντικό ρόλο παίζει και το είδος της αναπτυσσόμενης βλάστησης και συγκεκριμένα ο λόγος άνθρακα προς άζωτο (C/N).</a:t>
            </a:r>
            <a:endParaRPr lang="el-GR" altLang="el-GR" sz="800" dirty="0" smtClean="0">
              <a:latin typeface="Book Antiqua" panose="0204060205030503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l-GR" sz="800" dirty="0" smtClean="0">
                <a:latin typeface="Book Antiqua" panose="02040602050305030304" pitchFamily="18" charset="0"/>
                <a:ea typeface="Times New Roman" panose="02020603050405020304" pitchFamily="18" charset="0"/>
                <a:cs typeface="Times New Roman" panose="02020603050405020304" pitchFamily="18" charset="0"/>
              </a:rPr>
              <a:t>Τα εδάφη περιοχών που βρίσκονται στα χαμηλά σημεία κοιλάδων ή γενικότερα κεκλιμένων περιοχών έχουν γενικά μεγαλύτερη συγκέντρωση οργανικού άνθρακα, κυρίως λόγω στης αυξημένης υγρασίας σε αυτά τα σημεία.</a:t>
            </a:r>
            <a:endParaRPr lang="el-GR" altLang="el-GR" sz="800" dirty="0" smtClean="0">
              <a:latin typeface="Book Antiqua" panose="0204060205030503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el-GR" sz="800" dirty="0" smtClean="0">
                <a:latin typeface="Book Antiqua" panose="02040602050305030304" pitchFamily="18" charset="0"/>
                <a:ea typeface="Times New Roman" panose="02020603050405020304" pitchFamily="18" charset="0"/>
              </a:rPr>
              <a:t>Η συχνή και εντατική κατεργασία του εδάφους επιταχύνει την αποικοδόμηση της οργανικής ουσίας. Σε κάποιο βαθμό η μείωση αυτή μπορεί να αντισταθμιστεί από την αυξημένη παραγωγή βιομάζας, στην περίπτωση που τα φυτικά υπολείμματα μετά τη συγκομιδή παραμένουν και ενσωματώνονται στο έδαφος</a:t>
            </a:r>
            <a:r>
              <a:rPr lang="el-GR" altLang="el-GR" sz="800" dirty="0" smtClean="0">
                <a:latin typeface="Book Antiqua" panose="0204060205030503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el-GR" sz="800" dirty="0" smtClean="0">
              <a:latin typeface="Book Antiqua" panose="0204060205030503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el-GR" sz="800" dirty="0" smtClean="0"/>
          </a:p>
          <a:p>
            <a:endParaRPr lang="el-GR" dirty="0"/>
          </a:p>
        </p:txBody>
      </p:sp>
      <p:sp>
        <p:nvSpPr>
          <p:cNvPr id="4" name="Θέση αριθμού διαφάνειας 3"/>
          <p:cNvSpPr>
            <a:spLocks noGrp="1"/>
          </p:cNvSpPr>
          <p:nvPr>
            <p:ph type="sldNum" sz="quarter" idx="10"/>
          </p:nvPr>
        </p:nvSpPr>
        <p:spPr/>
        <p:txBody>
          <a:bodyPr/>
          <a:lstStyle/>
          <a:p>
            <a:fld id="{FD51B06B-A71A-46AE-9B7A-FEE3C7E79D22}" type="slidenum">
              <a:rPr lang="el-GR" smtClean="0"/>
              <a:pPr/>
              <a:t>15</a:t>
            </a:fld>
            <a:endParaRPr lang="el-GR"/>
          </a:p>
        </p:txBody>
      </p:sp>
    </p:spTree>
    <p:extLst>
      <p:ext uri="{BB962C8B-B14F-4D97-AF65-F5344CB8AC3E}">
        <p14:creationId xmlns:p14="http://schemas.microsoft.com/office/powerpoint/2010/main" xmlns="" val="2814042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157288" y="1143000"/>
            <a:ext cx="4543425" cy="3086100"/>
          </a:xfrm>
        </p:spPr>
      </p:sp>
      <p:sp>
        <p:nvSpPr>
          <p:cNvPr id="3" name="Θέση σημειώσεων 2"/>
          <p:cNvSpPr>
            <a:spLocks noGrp="1"/>
          </p:cNvSpPr>
          <p:nvPr>
            <p:ph type="body" idx="1"/>
          </p:nvPr>
        </p:nvSpPr>
        <p:spPr/>
        <p:txBody>
          <a:bodyPr/>
          <a:lstStyle/>
          <a:p>
            <a:pPr lvl="0" eaLnBrk="0" fontAlgn="base" hangingPunct="0">
              <a:spcBef>
                <a:spcPct val="0"/>
              </a:spcBef>
              <a:spcAft>
                <a:spcPct val="0"/>
              </a:spcAft>
            </a:pPr>
            <a:r>
              <a:rPr lang="el-GR" altLang="el-GR" sz="1200" dirty="0" smtClean="0">
                <a:latin typeface="Calibri" panose="020F0502020204030204" pitchFamily="34" charset="0"/>
                <a:ea typeface="Times New Roman" panose="02020603050405020304" pitchFamily="18" charset="0"/>
                <a:cs typeface="Times New Roman" panose="02020603050405020304" pitchFamily="18" charset="0"/>
              </a:rPr>
              <a:t>Γεωργικές πρακτικές όπως το κάψιμο ή απλά η απομάκρυνση όλων των φυτικών υπολειμμάτων, η εντατική κατεργασία του εδάφους ιδιαίτερα κάτω από θερμές και ξηρές συνθήκες, η ξήρανση και θέρμανση ακόμη και των βαθύτερων στρώσεων του εδάφους, οδηγούν σε αυξημένη απώλεια οργανικής ουσίας. </a:t>
            </a:r>
          </a:p>
          <a:p>
            <a:pPr lvl="0" eaLnBrk="0" fontAlgn="base" hangingPunct="0">
              <a:spcBef>
                <a:spcPct val="0"/>
              </a:spcBef>
              <a:spcAft>
                <a:spcPct val="0"/>
              </a:spcAft>
            </a:pPr>
            <a:r>
              <a:rPr lang="el-GR" altLang="el-GR" sz="1200" dirty="0" smtClean="0">
                <a:latin typeface="Calibri" panose="020F0502020204030204" pitchFamily="34" charset="0"/>
                <a:ea typeface="Times New Roman" panose="02020603050405020304" pitchFamily="18" charset="0"/>
                <a:cs typeface="Times New Roman" panose="02020603050405020304" pitchFamily="18" charset="0"/>
              </a:rPr>
              <a:t>Άλλος ένας παράγοντας που συνεισφέρει στη μείωση της οργανικής ουσίας του εδάφους είναι η καλοκαιρινή αγρανάπαυση, καθώς η αυξημένη θερμοκρασία σε συνδυασμό με την ξήρανση και τον αυξημένο αερισμό του εδάφους και τη μη ύπαρξη καλλιέργειας που να καλύπτει το έδαφος, οδηγούν σε ταχεία αποσύνθεση της οργανικής ουσίας.</a:t>
            </a:r>
            <a:endParaRPr lang="el-GR" altLang="el-GR" sz="1200" dirty="0" smtClean="0"/>
          </a:p>
          <a:p>
            <a:pPr lvl="0" eaLnBrk="0" fontAlgn="base" hangingPunct="0">
              <a:spcBef>
                <a:spcPct val="0"/>
              </a:spcBef>
              <a:spcAft>
                <a:spcPct val="0"/>
              </a:spcAft>
            </a:pPr>
            <a:r>
              <a:rPr lang="el-GR" altLang="el-GR" sz="1200" dirty="0" smtClean="0">
                <a:latin typeface="Calibri" panose="020F0502020204030204" pitchFamily="34" charset="0"/>
                <a:ea typeface="Times New Roman" panose="02020603050405020304" pitchFamily="18" charset="0"/>
                <a:cs typeface="Times New Roman" panose="02020603050405020304" pitchFamily="18" charset="0"/>
              </a:rPr>
              <a:t>Η διάβρωση του εδάφους είναι ένας ακόμη παράγοντας που συνεισφέρει στην μείωση των αποθεμάτων οργανικής ουσίας, καθώς με αυτή απομακρύνεται το επιφανειακό έδαφος το οποίο αποτελεί συνήθως τον ορίζοντα με τη μεγαλύτερη συγκέντρωσης οργανικής ουσίας.</a:t>
            </a:r>
            <a:endParaRPr lang="el-GR" altLang="el-GR" sz="1200" dirty="0" smtClean="0"/>
          </a:p>
          <a:p>
            <a:pPr lvl="0" eaLnBrk="0" fontAlgn="base" hangingPunct="0">
              <a:spcBef>
                <a:spcPct val="0"/>
              </a:spcBef>
              <a:spcAft>
                <a:spcPct val="0"/>
              </a:spcAft>
            </a:pPr>
            <a:r>
              <a:rPr lang="el-GR" altLang="el-GR" sz="1200" dirty="0" smtClean="0">
                <a:latin typeface="Calibri" panose="020F0502020204030204" pitchFamily="34" charset="0"/>
                <a:ea typeface="Times New Roman" panose="02020603050405020304" pitchFamily="18" charset="0"/>
                <a:cs typeface="Times New Roman" panose="02020603050405020304" pitchFamily="18" charset="0"/>
              </a:rPr>
              <a:t>Γενικά η αποικοδόμηση της οργανικής ουσίας ευνοείται κάτω από συγκεκριμένες συνθήκες θερμοκρασίας, υγρασίας και </a:t>
            </a:r>
            <a:r>
              <a:rPr lang="el-GR" altLang="el-GR" sz="1200" dirty="0" err="1" smtClean="0">
                <a:latin typeface="Calibri" panose="020F0502020204030204" pitchFamily="34" charset="0"/>
                <a:ea typeface="Times New Roman" panose="02020603050405020304" pitchFamily="18" charset="0"/>
                <a:cs typeface="Times New Roman" panose="02020603050405020304" pitchFamily="18" charset="0"/>
              </a:rPr>
              <a:t>αλκαλικότητας</a:t>
            </a:r>
            <a:r>
              <a:rPr lang="el-GR" altLang="el-GR" sz="1200" dirty="0" smtClean="0">
                <a:latin typeface="Calibri" panose="020F0502020204030204" pitchFamily="34" charset="0"/>
                <a:ea typeface="Times New Roman" panose="02020603050405020304" pitchFamily="18" charset="0"/>
                <a:cs typeface="Times New Roman" panose="02020603050405020304" pitchFamily="18" charset="0"/>
              </a:rPr>
              <a:t>, ενώ το είδος των μικροοργανισμών που λαμβάνουν μέρος στη διαδικασία της αποικοδόμησης εξαρτάται από αυτές τις συνθήκες.</a:t>
            </a:r>
            <a:endParaRPr lang="el-GR" altLang="el-GR" sz="1200" dirty="0" smtClean="0"/>
          </a:p>
          <a:p>
            <a:pPr lvl="0" eaLnBrk="0" fontAlgn="base" hangingPunct="0">
              <a:spcBef>
                <a:spcPct val="0"/>
              </a:spcBef>
              <a:spcAft>
                <a:spcPct val="0"/>
              </a:spcAft>
            </a:pPr>
            <a:r>
              <a:rPr lang="el-GR" altLang="el-GR" sz="1200" dirty="0" smtClean="0">
                <a:latin typeface="Calibri" panose="020F0502020204030204" pitchFamily="34" charset="0"/>
                <a:ea typeface="Times New Roman" panose="02020603050405020304" pitchFamily="18" charset="0"/>
                <a:cs typeface="Times New Roman" panose="02020603050405020304" pitchFamily="18" charset="0"/>
              </a:rPr>
              <a:t>Η οργανική ουσία του εδάφους δε μπορεί να αυξηθεί με γρήγορους ρυθμούς, ακόμη και όταν υιοθετούνται οι κατάλληλες γεωργικές πρακτικές. Ένα μικρό μόνο μέρος των προστιθέμενων οργανικών υλικών μετατρέπεται και παραμένει τελικά ως οργανική ουσία του εδάφους και κυρίως ως χούμος.</a:t>
            </a:r>
            <a:endParaRPr lang="el-GR" altLang="el-GR" sz="1200" dirty="0" smtClean="0">
              <a:latin typeface="Arial" panose="020B0604020202020204" pitchFamily="34" charset="0"/>
            </a:endParaRPr>
          </a:p>
          <a:p>
            <a:endParaRPr lang="el-GR" dirty="0"/>
          </a:p>
        </p:txBody>
      </p:sp>
      <p:sp>
        <p:nvSpPr>
          <p:cNvPr id="4" name="Θέση αριθμού διαφάνειας 3"/>
          <p:cNvSpPr>
            <a:spLocks noGrp="1"/>
          </p:cNvSpPr>
          <p:nvPr>
            <p:ph type="sldNum" sz="quarter" idx="10"/>
          </p:nvPr>
        </p:nvSpPr>
        <p:spPr/>
        <p:txBody>
          <a:bodyPr/>
          <a:lstStyle/>
          <a:p>
            <a:fld id="{FD51B06B-A71A-46AE-9B7A-FEE3C7E79D22}" type="slidenum">
              <a:rPr lang="el-GR" smtClean="0"/>
              <a:pPr/>
              <a:t>18</a:t>
            </a:fld>
            <a:endParaRPr lang="el-GR"/>
          </a:p>
        </p:txBody>
      </p:sp>
    </p:spTree>
    <p:extLst>
      <p:ext uri="{BB962C8B-B14F-4D97-AF65-F5344CB8AC3E}">
        <p14:creationId xmlns:p14="http://schemas.microsoft.com/office/powerpoint/2010/main" xmlns="" val="272848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1157288" y="1143000"/>
            <a:ext cx="4543425" cy="3086100"/>
          </a:xfrm>
        </p:spPr>
      </p:sp>
      <p:sp>
        <p:nvSpPr>
          <p:cNvPr id="3" name="2 - Θέση σημειώσεων"/>
          <p:cNvSpPr>
            <a:spLocks noGrp="1"/>
          </p:cNvSpPr>
          <p:nvPr>
            <p:ph type="body" idx="1"/>
          </p:nvPr>
        </p:nvSpPr>
        <p:spPr/>
        <p:txBody>
          <a:bodyPr>
            <a:normAutofit/>
          </a:bodyPr>
          <a:lstStyle/>
          <a:p>
            <a:r>
              <a:rPr lang="el-GR" dirty="0" smtClean="0">
                <a:solidFill>
                  <a:srgbClr val="000000"/>
                </a:solidFill>
                <a:latin typeface="Arial" panose="020B0604020202020204" pitchFamily="34" charset="0"/>
              </a:rPr>
              <a:t>Η σύστασή του ποικίλει ποιοτικά και ποσοτικά ανάλογα με τη φύση των θρεπτικών στοιχείων των φυτικών υπολειμμάτων.</a:t>
            </a:r>
            <a:endParaRPr lang="el-GR" dirty="0"/>
          </a:p>
        </p:txBody>
      </p:sp>
      <p:sp>
        <p:nvSpPr>
          <p:cNvPr id="4" name="3 - Θέση αριθμού διαφάνειας"/>
          <p:cNvSpPr>
            <a:spLocks noGrp="1"/>
          </p:cNvSpPr>
          <p:nvPr>
            <p:ph type="sldNum" sz="quarter" idx="10"/>
          </p:nvPr>
        </p:nvSpPr>
        <p:spPr/>
        <p:txBody>
          <a:bodyPr/>
          <a:lstStyle/>
          <a:p>
            <a:fld id="{FD51B06B-A71A-46AE-9B7A-FEE3C7E79D22}" type="slidenum">
              <a:rPr lang="el-GR" smtClean="0"/>
              <a:pPr/>
              <a:t>22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355149"/>
            <a:ext cx="9144000" cy="2882806"/>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4349128"/>
            <a:ext cx="9144000" cy="19991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196138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181124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899" y="440855"/>
            <a:ext cx="2628900" cy="7017256"/>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199" y="440855"/>
            <a:ext cx="7734300" cy="7017256"/>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2547517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355149"/>
            <a:ext cx="9144000" cy="2882806"/>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4349128"/>
            <a:ext cx="9144000" cy="19991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021F5D-C882-4FE6-A2CA-579AE53AAEFA}"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1644645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AC32DC-0CF9-4E47-912F-5F7AEEAC15DE}"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1251368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2" y="2064353"/>
            <a:ext cx="10515600" cy="3444416"/>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2" y="5541355"/>
            <a:ext cx="10515600" cy="181133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493421-6FAF-4F92-BB6C-2158F0C408C4}"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925038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09600" y="1932095"/>
            <a:ext cx="5384800" cy="546468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932095"/>
            <a:ext cx="5384800" cy="5464681"/>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742C9C-BEFB-433D-A00A-E85C54283BFB}"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388299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7" y="440857"/>
            <a:ext cx="10515600" cy="1600495"/>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40319" y="2029850"/>
            <a:ext cx="5158316" cy="99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40319" y="3024647"/>
            <a:ext cx="5158316" cy="444879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3" y="2029850"/>
            <a:ext cx="5183717" cy="99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3" y="3024647"/>
            <a:ext cx="5183717" cy="444879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77E6902-EFA1-4208-8914-04F122E4F3DF}"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2470200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E49E76-4EA9-48BE-97B7-36682E1FE4C7}"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212718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E5C3261-AABD-4088-A594-22E05D990030}"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21985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9" y="552027"/>
            <a:ext cx="3932766" cy="1932093"/>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719" y="1192227"/>
            <a:ext cx="6172201" cy="5884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40319" y="2484120"/>
            <a:ext cx="3932766" cy="46021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5609CF-B6D4-4B33-BD20-9CC1EC8BCC59}"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41631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28130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9" y="552027"/>
            <a:ext cx="3932766" cy="1932093"/>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719" y="1192227"/>
            <a:ext cx="6172201" cy="5884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840319" y="2484120"/>
            <a:ext cx="3932766" cy="46021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101A77-A53E-462C-9865-6C78999950D8}"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60733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0C409E-3DA5-4983-BE30-200E89E0CE76}"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3311443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331603"/>
            <a:ext cx="2743200" cy="706517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331603"/>
            <a:ext cx="8026400" cy="706517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7AF6C2-B49A-4A3A-A036-902732CD4C43}" type="slidenum">
              <a:rPr lang="el-GR" altLang="el-GR">
                <a:solidFill>
                  <a:srgbClr val="000000"/>
                </a:solidFill>
              </a:rPr>
              <a:pPr>
                <a:defRPr/>
              </a:pPr>
              <a:t>‹#›</a:t>
            </a:fld>
            <a:endParaRPr lang="el-GR" altLang="el-GR">
              <a:solidFill>
                <a:srgbClr val="000000"/>
              </a:solidFill>
            </a:endParaRPr>
          </a:p>
        </p:txBody>
      </p:sp>
    </p:spTree>
    <p:extLst>
      <p:ext uri="{BB962C8B-B14F-4D97-AF65-F5344CB8AC3E}">
        <p14:creationId xmlns:p14="http://schemas.microsoft.com/office/powerpoint/2010/main" xmlns="" val="2666671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2" y="2064351"/>
            <a:ext cx="10515600" cy="3444416"/>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2" y="5541353"/>
            <a:ext cx="10515600" cy="18113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245741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1" y="2204273"/>
            <a:ext cx="5181600" cy="52538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1" y="2204273"/>
            <a:ext cx="5181600" cy="52538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44068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9" y="440856"/>
            <a:ext cx="10515600" cy="1600495"/>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90" y="2029850"/>
            <a:ext cx="5157787" cy="99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90" y="3024647"/>
            <a:ext cx="5157787" cy="444879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2" y="2029850"/>
            <a:ext cx="5183188" cy="9947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2" y="3024647"/>
            <a:ext cx="5183188" cy="444879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2533521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245873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222033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90" y="552027"/>
            <a:ext cx="3932236" cy="1932093"/>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9" y="1192226"/>
            <a:ext cx="6172201" cy="5884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90" y="2484120"/>
            <a:ext cx="3932236" cy="46021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141473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90" y="552027"/>
            <a:ext cx="3932236" cy="1932093"/>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9" y="1192226"/>
            <a:ext cx="6172201" cy="58844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90" y="2484120"/>
            <a:ext cx="3932236" cy="46021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71CD8B04-377E-4DD0-8565-9D8DBDD78171}" type="datetimeFigureOut">
              <a:rPr lang="el-GR" smtClean="0"/>
              <a:pPr/>
              <a:t>17/10/2017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2975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2" y="440856"/>
            <a:ext cx="10515600" cy="1600495"/>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2" y="2204273"/>
            <a:ext cx="10515600" cy="52538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1" y="7674706"/>
            <a:ext cx="2743200" cy="440855"/>
          </a:xfrm>
          <a:prstGeom prst="rect">
            <a:avLst/>
          </a:prstGeom>
        </p:spPr>
        <p:txBody>
          <a:bodyPr vert="horz" lIns="91440" tIns="45720" rIns="91440" bIns="45720" rtlCol="0" anchor="ctr"/>
          <a:lstStyle>
            <a:lvl1pPr algn="l">
              <a:defRPr sz="1200">
                <a:solidFill>
                  <a:schemeClr val="tx1">
                    <a:tint val="75000"/>
                  </a:schemeClr>
                </a:solidFill>
              </a:defRPr>
            </a:lvl1pPr>
          </a:lstStyle>
          <a:p>
            <a:fld id="{71CD8B04-377E-4DD0-8565-9D8DBDD78171}" type="datetimeFigureOut">
              <a:rPr lang="el-GR" smtClean="0"/>
              <a:pPr/>
              <a:t>17/10/2017</a:t>
            </a:fld>
            <a:endParaRPr lang="el-GR"/>
          </a:p>
        </p:txBody>
      </p:sp>
      <p:sp>
        <p:nvSpPr>
          <p:cNvPr id="5" name="Θέση υποσέλιδου 4"/>
          <p:cNvSpPr>
            <a:spLocks noGrp="1"/>
          </p:cNvSpPr>
          <p:nvPr>
            <p:ph type="ftr" sz="quarter" idx="3"/>
          </p:nvPr>
        </p:nvSpPr>
        <p:spPr>
          <a:xfrm>
            <a:off x="4038602" y="7674706"/>
            <a:ext cx="4114800" cy="44085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1" y="7674706"/>
            <a:ext cx="2743200" cy="440855"/>
          </a:xfrm>
          <a:prstGeom prst="rect">
            <a:avLst/>
          </a:prstGeom>
        </p:spPr>
        <p:txBody>
          <a:bodyPr vert="horz" lIns="91440" tIns="45720" rIns="91440" bIns="45720" rtlCol="0" anchor="ctr"/>
          <a:lstStyle>
            <a:lvl1pPr algn="r">
              <a:defRPr sz="1200">
                <a:solidFill>
                  <a:schemeClr val="tx1">
                    <a:tint val="75000"/>
                  </a:schemeClr>
                </a:solidFill>
              </a:defRPr>
            </a:lvl1pPr>
          </a:lstStyle>
          <a:p>
            <a:fld id="{F9AA16A9-A9B8-4191-B8C4-8ADEF80E23DB}" type="slidenum">
              <a:rPr lang="el-GR" smtClean="0"/>
              <a:pPr/>
              <a:t>‹#›</a:t>
            </a:fld>
            <a:endParaRPr lang="el-GR"/>
          </a:p>
        </p:txBody>
      </p:sp>
    </p:spTree>
    <p:extLst>
      <p:ext uri="{BB962C8B-B14F-4D97-AF65-F5344CB8AC3E}">
        <p14:creationId xmlns:p14="http://schemas.microsoft.com/office/powerpoint/2010/main" xmlns="" val="1862547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31600"/>
            <a:ext cx="10972800" cy="1380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09600" y="1932095"/>
            <a:ext cx="10972800" cy="54646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09600" y="7540531"/>
            <a:ext cx="2844800" cy="575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l-GR" altLang="el-GR">
              <a:solidFill>
                <a:srgbClr val="000000"/>
              </a:solidFill>
            </a:endParaRPr>
          </a:p>
        </p:txBody>
      </p:sp>
      <p:sp>
        <p:nvSpPr>
          <p:cNvPr id="1029" name="Rectangle 5"/>
          <p:cNvSpPr>
            <a:spLocks noGrp="1" noChangeArrowheads="1"/>
          </p:cNvSpPr>
          <p:nvPr>
            <p:ph type="ftr" sz="quarter" idx="3"/>
          </p:nvPr>
        </p:nvSpPr>
        <p:spPr bwMode="auto">
          <a:xfrm>
            <a:off x="4165600" y="7540531"/>
            <a:ext cx="3860800" cy="575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l-GR" altLang="el-GR">
              <a:solidFill>
                <a:srgbClr val="000000"/>
              </a:solidFill>
            </a:endParaRPr>
          </a:p>
        </p:txBody>
      </p:sp>
      <p:sp>
        <p:nvSpPr>
          <p:cNvPr id="1030" name="Rectangle 6"/>
          <p:cNvSpPr>
            <a:spLocks noGrp="1" noChangeArrowheads="1"/>
          </p:cNvSpPr>
          <p:nvPr>
            <p:ph type="sldNum" sz="quarter" idx="4"/>
          </p:nvPr>
        </p:nvSpPr>
        <p:spPr bwMode="auto">
          <a:xfrm>
            <a:off x="8737600" y="7540531"/>
            <a:ext cx="2844800" cy="5750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67D3309B-28C8-4781-A5DB-562A480DA0E7}" type="slidenum">
              <a:rPr lang="el-GR" altLang="el-GR">
                <a:solidFill>
                  <a:srgbClr val="000000"/>
                </a:solidFill>
              </a:rPr>
              <a:pPr fontAlgn="base">
                <a:spcBef>
                  <a:spcPct val="0"/>
                </a:spcBef>
                <a:spcAft>
                  <a:spcPct val="0"/>
                </a:spcAft>
                <a:defRPr/>
              </a:pPr>
              <a:t>‹#›</a:t>
            </a:fld>
            <a:endParaRPr lang="el-GR" altLang="el-GR">
              <a:solidFill>
                <a:srgbClr val="000000"/>
              </a:solidFill>
            </a:endParaRPr>
          </a:p>
        </p:txBody>
      </p:sp>
    </p:spTree>
    <p:extLst>
      <p:ext uri="{BB962C8B-B14F-4D97-AF65-F5344CB8AC3E}">
        <p14:creationId xmlns:p14="http://schemas.microsoft.com/office/powerpoint/2010/main" xmlns="" val="2678264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____________Microsoft_Office_Word_97_-_20031.doc"/></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306716" y="1091624"/>
            <a:ext cx="9144000" cy="1999179"/>
          </a:xfrm>
          <a:noFill/>
          <a:effectLst>
            <a:glow rad="228600">
              <a:schemeClr val="accent5">
                <a:satMod val="175000"/>
                <a:alpha val="40000"/>
              </a:schemeClr>
            </a:glow>
          </a:effectLst>
        </p:spPr>
        <p:txBody>
          <a:bodyPr>
            <a:noAutofit/>
          </a:bodyPr>
          <a:lstStyle/>
          <a:p>
            <a:endParaRPr lang="el-GR" sz="2000" dirty="0" smtClean="0">
              <a:ln w="0"/>
              <a:solidFill>
                <a:schemeClr val="accent1">
                  <a:lumMod val="50000"/>
                </a:schemeClr>
              </a:solidFill>
              <a:effectLst>
                <a:outerShdw blurRad="38100" dist="25400" dir="5400000" algn="ctr" rotWithShape="0">
                  <a:srgbClr val="6E747A">
                    <a:alpha val="43000"/>
                  </a:srgbClr>
                </a:outerShdw>
              </a:effectLst>
            </a:endParaRPr>
          </a:p>
          <a:p>
            <a:endParaRPr lang="el-GR" sz="2000" dirty="0" smtClean="0">
              <a:ln w="0"/>
              <a:solidFill>
                <a:schemeClr val="accent1">
                  <a:lumMod val="50000"/>
                </a:schemeClr>
              </a:solidFill>
              <a:effectLst>
                <a:outerShdw blurRad="38100" dist="25400" dir="5400000" algn="ctr" rotWithShape="0">
                  <a:srgbClr val="6E747A">
                    <a:alpha val="43000"/>
                  </a:srgbClr>
                </a:outerShdw>
              </a:effectLst>
            </a:endParaRPr>
          </a:p>
          <a:p>
            <a:endParaRPr lang="el-GR" sz="2000" dirty="0">
              <a:ln w="0"/>
              <a:solidFill>
                <a:schemeClr val="accent1">
                  <a:lumMod val="50000"/>
                </a:schemeClr>
              </a:solidFill>
              <a:effectLst>
                <a:outerShdw blurRad="38100" dist="25400" dir="5400000" algn="ctr" rotWithShape="0">
                  <a:srgbClr val="6E747A">
                    <a:alpha val="43000"/>
                  </a:srgbClr>
                </a:outerShdw>
              </a:effectLst>
            </a:endParaRPr>
          </a:p>
          <a:p>
            <a:r>
              <a:rPr lang="el-GR" sz="2000" dirty="0" smtClean="0">
                <a:ln w="0"/>
                <a:solidFill>
                  <a:schemeClr val="accent1">
                    <a:lumMod val="50000"/>
                  </a:schemeClr>
                </a:solidFill>
                <a:effectLst>
                  <a:outerShdw blurRad="38100" dist="25400" dir="5400000" algn="ctr" rotWithShape="0">
                    <a:srgbClr val="6E747A">
                      <a:alpha val="43000"/>
                    </a:srgbClr>
                  </a:outerShdw>
                </a:effectLst>
              </a:rPr>
              <a:t>Χριστίνα </a:t>
            </a:r>
            <a:r>
              <a:rPr lang="el-GR" sz="2000" dirty="0" err="1" smtClean="0">
                <a:ln w="0"/>
                <a:solidFill>
                  <a:schemeClr val="accent1">
                    <a:lumMod val="50000"/>
                  </a:schemeClr>
                </a:solidFill>
                <a:effectLst>
                  <a:outerShdw blurRad="38100" dist="25400" dir="5400000" algn="ctr" rotWithShape="0">
                    <a:srgbClr val="6E747A">
                      <a:alpha val="43000"/>
                    </a:srgbClr>
                  </a:outerShdw>
                </a:effectLst>
              </a:rPr>
              <a:t>Βακάλη</a:t>
            </a:r>
            <a:r>
              <a:rPr lang="el-GR" sz="2000" dirty="0" smtClean="0">
                <a:ln w="0"/>
                <a:solidFill>
                  <a:schemeClr val="accent1">
                    <a:lumMod val="50000"/>
                  </a:schemeClr>
                </a:solidFill>
                <a:effectLst>
                  <a:outerShdw blurRad="38100" dist="25400" dir="5400000" algn="ctr" rotWithShape="0">
                    <a:srgbClr val="6E747A">
                      <a:alpha val="43000"/>
                    </a:srgbClr>
                  </a:outerShdw>
                </a:effectLst>
              </a:rPr>
              <a:t> </a:t>
            </a:r>
          </a:p>
          <a:p>
            <a:endParaRPr lang="de-DE" sz="1800" dirty="0" smtClean="0">
              <a:ln w="0"/>
              <a:solidFill>
                <a:schemeClr val="accent1">
                  <a:lumMod val="50000"/>
                </a:schemeClr>
              </a:solidFill>
              <a:effectLst>
                <a:outerShdw blurRad="38100" dist="25400" dir="5400000" algn="ctr" rotWithShape="0">
                  <a:srgbClr val="6E747A">
                    <a:alpha val="43000"/>
                  </a:srgbClr>
                </a:outerShdw>
              </a:effectLst>
            </a:endParaRPr>
          </a:p>
          <a:p>
            <a:r>
              <a:rPr lang="el-GR" sz="1800" dirty="0" smtClean="0">
                <a:ln w="0"/>
                <a:solidFill>
                  <a:schemeClr val="accent1">
                    <a:lumMod val="50000"/>
                  </a:schemeClr>
                </a:solidFill>
                <a:effectLst>
                  <a:outerShdw blurRad="38100" dist="25400" dir="5400000" algn="ctr" rotWithShape="0">
                    <a:srgbClr val="6E747A">
                      <a:alpha val="43000"/>
                    </a:srgbClr>
                  </a:outerShdw>
                </a:effectLst>
              </a:rPr>
              <a:t>ΑΙΓΙΛΟΠΑΣ – ΔΙΚΤΥΟ ΓΙΑ ΤΗΝ ΒΙΟΠΟΙΚΙΛΟΤΗΤΑ ΚΑΙ ΤΗΝ ΟΙΚΟΛΟΓΙΑ ΣΤΗΝ ΓΕΩΡΓΙΑ</a:t>
            </a:r>
            <a:endParaRPr lang="el-GR" sz="1800" dirty="0">
              <a:ln w="0"/>
              <a:solidFill>
                <a:schemeClr val="accent1">
                  <a:lumMod val="50000"/>
                </a:schemeClr>
              </a:solidFill>
              <a:effectLst>
                <a:outerShdw blurRad="38100" dist="25400" dir="5400000" algn="ctr" rotWithShape="0">
                  <a:srgbClr val="6E747A">
                    <a:alpha val="43000"/>
                  </a:srgbClr>
                </a:outerShdw>
              </a:effectLst>
            </a:endParaRPr>
          </a:p>
        </p:txBody>
      </p:sp>
      <p:sp>
        <p:nvSpPr>
          <p:cNvPr id="2" name="TextBox 1"/>
          <p:cNvSpPr txBox="1"/>
          <p:nvPr/>
        </p:nvSpPr>
        <p:spPr>
          <a:xfrm>
            <a:off x="1811381" y="618485"/>
            <a:ext cx="8984775" cy="338554"/>
          </a:xfrm>
          <a:prstGeom prst="rect">
            <a:avLst/>
          </a:prstGeom>
          <a:noFill/>
        </p:spPr>
        <p:txBody>
          <a:bodyPr wrap="square" rtlCol="0">
            <a:spAutoFit/>
          </a:bodyPr>
          <a:lstStyle/>
          <a:p>
            <a:r>
              <a:rPr lang="el-GR" sz="1600" u="sng" dirty="0" smtClean="0"/>
              <a:t>Σεμινάριο για την Γονιμότητα του εδάφους  -  Αγρόκτημα Οικολογικής Γεωργίας  –  8 Οκτωβρίου 2017   </a:t>
            </a:r>
            <a:endParaRPr lang="el-GR" sz="1600" u="sng" dirty="0"/>
          </a:p>
        </p:txBody>
      </p:sp>
      <p:pic>
        <p:nvPicPr>
          <p:cNvPr id="4" name="Εικόνα 3"/>
          <p:cNvPicPr>
            <a:picLocks noChangeAspect="1"/>
          </p:cNvPicPr>
          <p:nvPr/>
        </p:nvPicPr>
        <p:blipFill>
          <a:blip r:embed="rId2" cstate="print"/>
          <a:stretch>
            <a:fillRect/>
          </a:stretch>
        </p:blipFill>
        <p:spPr>
          <a:xfrm>
            <a:off x="3616036" y="4295971"/>
            <a:ext cx="4883728" cy="3808785"/>
          </a:xfrm>
          <a:prstGeom prst="rect">
            <a:avLst/>
          </a:prstGeom>
        </p:spPr>
      </p:pic>
      <p:sp>
        <p:nvSpPr>
          <p:cNvPr id="5" name="Ορθογώνιο 4"/>
          <p:cNvSpPr/>
          <p:nvPr/>
        </p:nvSpPr>
        <p:spPr>
          <a:xfrm>
            <a:off x="1096285" y="1236507"/>
            <a:ext cx="10539232" cy="707886"/>
          </a:xfrm>
          <a:prstGeom prst="rect">
            <a:avLst/>
          </a:prstGeom>
          <a:noFill/>
        </p:spPr>
        <p:txBody>
          <a:bodyPr wrap="none" lIns="91440" tIns="45720" rIns="91440" bIns="45720">
            <a:spAutoFit/>
          </a:bodyPr>
          <a:lstStyle/>
          <a:p>
            <a:pPr algn="ctr"/>
            <a:r>
              <a:rPr lang="en-U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H </a:t>
            </a:r>
            <a:r>
              <a:rPr lang="el-GR"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γονιμότητα </a:t>
            </a:r>
            <a:r>
              <a:rPr lang="el-GR"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του </a:t>
            </a:r>
            <a:r>
              <a:rPr lang="el-GR"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εδάφους </a:t>
            </a:r>
            <a:r>
              <a:rPr lang="el-GR"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και </a:t>
            </a:r>
            <a:r>
              <a:rPr lang="el-GR"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τα </a:t>
            </a:r>
            <a:r>
              <a:rPr lang="el-GR"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συστατικά </a:t>
            </a:r>
            <a:r>
              <a:rPr lang="el-GR"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της</a:t>
            </a:r>
            <a:endParaRPr lang="el-GR"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xmlns="" val="1804738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6"/>
          <p:cNvSpPr>
            <a:spLocks noChangeShapeType="1"/>
          </p:cNvSpPr>
          <p:nvPr/>
        </p:nvSpPr>
        <p:spPr bwMode="auto">
          <a:xfrm>
            <a:off x="1524000" y="609529"/>
            <a:ext cx="9144000"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l-GR">
              <a:solidFill>
                <a:srgbClr val="000000"/>
              </a:solidFill>
            </a:endParaRPr>
          </a:p>
        </p:txBody>
      </p:sp>
      <p:sp>
        <p:nvSpPr>
          <p:cNvPr id="27655" name="Line 9"/>
          <p:cNvSpPr>
            <a:spLocks noChangeShapeType="1"/>
          </p:cNvSpPr>
          <p:nvPr/>
        </p:nvSpPr>
        <p:spPr bwMode="auto">
          <a:xfrm>
            <a:off x="1524000" y="609529"/>
            <a:ext cx="9144000"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l-GR">
              <a:solidFill>
                <a:srgbClr val="000000"/>
              </a:solidFill>
            </a:endParaRPr>
          </a:p>
        </p:txBody>
      </p:sp>
      <p:sp>
        <p:nvSpPr>
          <p:cNvPr id="27656" name="Text Box 10"/>
          <p:cNvSpPr txBox="1">
            <a:spLocks noChangeArrowheads="1"/>
          </p:cNvSpPr>
          <p:nvPr/>
        </p:nvSpPr>
        <p:spPr bwMode="auto">
          <a:xfrm>
            <a:off x="1524004" y="0"/>
            <a:ext cx="3514873" cy="397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l-GR" altLang="el-GR" sz="2200" b="1">
                <a:solidFill>
                  <a:srgbClr val="99CC00"/>
                </a:solidFill>
              </a:rPr>
              <a:t>Κοπριά αγροτικών ζώων</a:t>
            </a:r>
          </a:p>
        </p:txBody>
      </p:sp>
      <p:graphicFrame>
        <p:nvGraphicFramePr>
          <p:cNvPr id="120953" name="Group 121"/>
          <p:cNvGraphicFramePr>
            <a:graphicFrameLocks noGrp="1"/>
          </p:cNvGraphicFramePr>
          <p:nvPr>
            <p:extLst/>
          </p:nvPr>
        </p:nvGraphicFramePr>
        <p:xfrm>
          <a:off x="2160591" y="1537243"/>
          <a:ext cx="5722939" cy="5745302"/>
        </p:xfrm>
        <a:graphic>
          <a:graphicData uri="http://schemas.openxmlformats.org/drawingml/2006/table">
            <a:tbl>
              <a:tblPr/>
              <a:tblGrid>
                <a:gridCol w="2260601"/>
                <a:gridCol w="1933575"/>
                <a:gridCol w="1528763"/>
              </a:tblGrid>
              <a:tr h="143529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Ιχνοστοιχεία</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Φρέσκια κοπριά</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1"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Ξηρή κοπριά</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7728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Βόριο</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3.5</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18.50</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7728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Κοβάλτιο</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0.2</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1.0</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44172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Χαλκός</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2.00</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13.0</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7728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Μαγγάνιο</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43.8</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209.0</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7728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Μολυβδαίνιο</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0.13</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smtClean="0">
                          <a:ln>
                            <a:noFill/>
                          </a:ln>
                          <a:solidFill>
                            <a:srgbClr val="FF0000"/>
                          </a:solidFill>
                          <a:effectLst/>
                          <a:latin typeface="Arial" panose="020B0604020202020204" pitchFamily="34" charset="0"/>
                          <a:cs typeface="Arial" panose="020B0604020202020204" pitchFamily="34" charset="0"/>
                        </a:rPr>
                        <a:t>1.5</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r h="77286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chemeClr val="accent1">
                              <a:lumMod val="50000"/>
                            </a:schemeClr>
                          </a:solidFill>
                          <a:effectLst/>
                          <a:latin typeface="Arial" panose="020B0604020202020204" pitchFamily="34" charset="0"/>
                          <a:cs typeface="Arial" panose="020B0604020202020204" pitchFamily="34" charset="0"/>
                        </a:rPr>
                        <a:t>Ψευδάργυρος</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16.4</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altLang="el-GR" sz="2200" b="0" i="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89.45</a:t>
                      </a:r>
                    </a:p>
                  </a:txBody>
                  <a:tcPr marT="55215" marB="55215" horzOverflow="overflow">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lnTlToBr>
                      <a:noFill/>
                    </a:lnTlToBr>
                    <a:lnBlToTr>
                      <a:noFill/>
                    </a:lnBlToTr>
                    <a:noFill/>
                  </a:tcPr>
                </a:tc>
              </a:tr>
            </a:tbl>
          </a:graphicData>
        </a:graphic>
      </p:graphicFrame>
      <p:sp>
        <p:nvSpPr>
          <p:cNvPr id="27691" name="Text Box 101"/>
          <p:cNvSpPr txBox="1">
            <a:spLocks noChangeArrowheads="1"/>
          </p:cNvSpPr>
          <p:nvPr/>
        </p:nvSpPr>
        <p:spPr bwMode="auto">
          <a:xfrm>
            <a:off x="2171699" y="1084886"/>
            <a:ext cx="4171848" cy="369332"/>
          </a:xfrm>
          <a:prstGeom prst="rect">
            <a:avLst/>
          </a:prstGeom>
          <a:noFill/>
          <a:ln w="9525">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l-GR" altLang="el-GR">
                <a:solidFill>
                  <a:srgbClr val="FF0000"/>
                </a:solidFill>
              </a:rPr>
              <a:t>Περιεκτικότητα κοπριάς σε ιχνοστοιχεία</a:t>
            </a:r>
          </a:p>
        </p:txBody>
      </p:sp>
      <p:sp>
        <p:nvSpPr>
          <p:cNvPr id="27692" name="Text Box 122"/>
          <p:cNvSpPr txBox="1">
            <a:spLocks noChangeArrowheads="1"/>
          </p:cNvSpPr>
          <p:nvPr/>
        </p:nvSpPr>
        <p:spPr bwMode="auto">
          <a:xfrm>
            <a:off x="662563" y="7303869"/>
            <a:ext cx="1066367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l-GR" altLang="el-GR" sz="2400" dirty="0">
                <a:solidFill>
                  <a:schemeClr val="accent1">
                    <a:lumMod val="50000"/>
                  </a:schemeClr>
                </a:solidFill>
              </a:rPr>
              <a:t>Μέσω μιας ποσότητας κοπριάς 1 τον./</a:t>
            </a:r>
            <a:r>
              <a:rPr lang="el-GR" altLang="el-GR" sz="2400" dirty="0" err="1">
                <a:solidFill>
                  <a:schemeClr val="accent1">
                    <a:lumMod val="50000"/>
                  </a:schemeClr>
                </a:solidFill>
              </a:rPr>
              <a:t>στρ</a:t>
            </a:r>
            <a:r>
              <a:rPr lang="el-GR" altLang="el-GR" sz="2400" dirty="0">
                <a:solidFill>
                  <a:schemeClr val="accent1">
                    <a:lumMod val="50000"/>
                  </a:schemeClr>
                </a:solidFill>
              </a:rPr>
              <a:t>. προστίθενται στο έδαφος 6 </a:t>
            </a:r>
            <a:r>
              <a:rPr lang="en-US" altLang="el-GR" sz="2400" dirty="0">
                <a:solidFill>
                  <a:schemeClr val="accent1">
                    <a:lumMod val="50000"/>
                  </a:schemeClr>
                </a:solidFill>
              </a:rPr>
              <a:t>kg </a:t>
            </a:r>
            <a:r>
              <a:rPr lang="el-GR" altLang="el-GR" sz="2400" dirty="0">
                <a:solidFill>
                  <a:schemeClr val="accent1">
                    <a:lumMod val="50000"/>
                  </a:schemeClr>
                </a:solidFill>
              </a:rPr>
              <a:t>αζώτου, 3 </a:t>
            </a:r>
            <a:r>
              <a:rPr lang="en-US" altLang="el-GR" sz="2400" dirty="0">
                <a:solidFill>
                  <a:schemeClr val="accent1">
                    <a:lumMod val="50000"/>
                  </a:schemeClr>
                </a:solidFill>
              </a:rPr>
              <a:t>kg</a:t>
            </a:r>
            <a:r>
              <a:rPr lang="el-GR" altLang="el-GR" sz="2400" dirty="0">
                <a:solidFill>
                  <a:schemeClr val="accent1">
                    <a:lumMod val="50000"/>
                  </a:schemeClr>
                </a:solidFill>
              </a:rPr>
              <a:t> φωσφόρου,</a:t>
            </a:r>
            <a:r>
              <a:rPr lang="en-US" altLang="el-GR" sz="2400" dirty="0">
                <a:solidFill>
                  <a:schemeClr val="accent1">
                    <a:lumMod val="50000"/>
                  </a:schemeClr>
                </a:solidFill>
              </a:rPr>
              <a:t> </a:t>
            </a:r>
            <a:r>
              <a:rPr lang="el-GR" altLang="el-GR" sz="2400" dirty="0">
                <a:solidFill>
                  <a:schemeClr val="accent1">
                    <a:lumMod val="50000"/>
                  </a:schemeClr>
                </a:solidFill>
              </a:rPr>
              <a:t>7 </a:t>
            </a:r>
            <a:r>
              <a:rPr lang="en-US" altLang="el-GR" sz="2400" dirty="0">
                <a:solidFill>
                  <a:schemeClr val="accent1">
                    <a:lumMod val="50000"/>
                  </a:schemeClr>
                </a:solidFill>
              </a:rPr>
              <a:t>kg</a:t>
            </a:r>
            <a:r>
              <a:rPr lang="el-GR" altLang="el-GR" sz="2400" dirty="0">
                <a:solidFill>
                  <a:schemeClr val="accent1">
                    <a:lumMod val="50000"/>
                  </a:schemeClr>
                </a:solidFill>
              </a:rPr>
              <a:t> καλίου.</a:t>
            </a:r>
          </a:p>
        </p:txBody>
      </p:sp>
    </p:spTree>
    <p:extLst>
      <p:ext uri="{BB962C8B-B14F-4D97-AF65-F5344CB8AC3E}">
        <p14:creationId xmlns:p14="http://schemas.microsoft.com/office/powerpoint/2010/main" xmlns="" val="1200899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1026"/>
          <p:cNvSpPr txBox="1">
            <a:spLocks noChangeArrowheads="1"/>
          </p:cNvSpPr>
          <p:nvPr/>
        </p:nvSpPr>
        <p:spPr bwMode="auto">
          <a:xfrm>
            <a:off x="4589465" y="92006"/>
            <a:ext cx="227177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l-GR" b="1" u="sng" dirty="0">
                <a:solidFill>
                  <a:srgbClr val="C00000"/>
                </a:solidFill>
              </a:rPr>
              <a:t>O </a:t>
            </a:r>
            <a:r>
              <a:rPr lang="el-GR" altLang="el-GR" b="1" u="sng" dirty="0">
                <a:solidFill>
                  <a:srgbClr val="C00000"/>
                </a:solidFill>
              </a:rPr>
              <a:t>κύκλος τού </a:t>
            </a:r>
            <a:r>
              <a:rPr lang="en-US" altLang="el-GR" b="1" u="sng" dirty="0">
                <a:solidFill>
                  <a:srgbClr val="C00000"/>
                </a:solidFill>
              </a:rPr>
              <a:t>C</a:t>
            </a:r>
            <a:endParaRPr lang="el-GR" altLang="el-GR" b="1" u="sng" dirty="0">
              <a:solidFill>
                <a:srgbClr val="C00000"/>
              </a:solidFill>
            </a:endParaRPr>
          </a:p>
        </p:txBody>
      </p:sp>
      <p:sp>
        <p:nvSpPr>
          <p:cNvPr id="94216" name="Arc 1032"/>
          <p:cNvSpPr>
            <a:spLocks/>
          </p:cNvSpPr>
          <p:nvPr/>
        </p:nvSpPr>
        <p:spPr bwMode="auto">
          <a:xfrm flipH="1">
            <a:off x="4521200" y="2914503"/>
            <a:ext cx="1138236" cy="1161559"/>
          </a:xfrm>
          <a:custGeom>
            <a:avLst/>
            <a:gdLst>
              <a:gd name="T0" fmla="*/ 0 w 21600"/>
              <a:gd name="T1" fmla="*/ 0 h 21600"/>
              <a:gd name="T2" fmla="*/ 381000 w 21600"/>
              <a:gd name="T3" fmla="*/ 990600 h 21600"/>
              <a:gd name="T4" fmla="*/ 0 w 21600"/>
              <a:gd name="T5" fmla="*/ 9906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sp>
        <p:nvSpPr>
          <p:cNvPr id="94217" name="Text Box 1033"/>
          <p:cNvSpPr txBox="1">
            <a:spLocks noChangeArrowheads="1"/>
          </p:cNvSpPr>
          <p:nvPr/>
        </p:nvSpPr>
        <p:spPr bwMode="auto">
          <a:xfrm>
            <a:off x="402338" y="4292063"/>
            <a:ext cx="1141171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l-GR" altLang="el-GR" dirty="0"/>
              <a:t>Νεκρά μέρη του φυτού ή περιττώματα ζώου ενσωματώνονται </a:t>
            </a:r>
            <a:r>
              <a:rPr lang="el-GR" altLang="el-GR" dirty="0" smtClean="0"/>
              <a:t>στο έδαφος</a:t>
            </a:r>
            <a:r>
              <a:rPr lang="el-GR" altLang="el-GR" dirty="0"/>
              <a:t>: </a:t>
            </a:r>
            <a:r>
              <a:rPr lang="el-GR" altLang="el-GR" dirty="0" smtClean="0"/>
              <a:t>                              </a:t>
            </a:r>
            <a:r>
              <a:rPr lang="el-GR" altLang="el-GR" b="1" dirty="0" smtClean="0">
                <a:solidFill>
                  <a:srgbClr val="002060"/>
                </a:solidFill>
              </a:rPr>
              <a:t>οργανική </a:t>
            </a:r>
            <a:r>
              <a:rPr lang="el-GR" altLang="el-GR" b="1" dirty="0">
                <a:solidFill>
                  <a:srgbClr val="002060"/>
                </a:solidFill>
              </a:rPr>
              <a:t>ουσία εδάφους </a:t>
            </a:r>
          </a:p>
        </p:txBody>
      </p:sp>
      <p:sp>
        <p:nvSpPr>
          <p:cNvPr id="4121" name="Line 1035"/>
          <p:cNvSpPr>
            <a:spLocks noChangeShapeType="1"/>
          </p:cNvSpPr>
          <p:nvPr/>
        </p:nvSpPr>
        <p:spPr bwMode="auto">
          <a:xfrm>
            <a:off x="6121402" y="3312160"/>
            <a:ext cx="144780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94222" name="Text Box 1038"/>
          <p:cNvSpPr txBox="1">
            <a:spLocks noChangeArrowheads="1"/>
          </p:cNvSpPr>
          <p:nvPr/>
        </p:nvSpPr>
        <p:spPr bwMode="auto">
          <a:xfrm>
            <a:off x="153909" y="5612273"/>
            <a:ext cx="609607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smtClean="0"/>
              <a:t>Μικροοργανισμοί </a:t>
            </a:r>
            <a:r>
              <a:rPr lang="el-GR" altLang="el-GR" dirty="0"/>
              <a:t>«τρέφονται» με </a:t>
            </a:r>
            <a:r>
              <a:rPr lang="el-GR" altLang="el-GR" dirty="0" smtClean="0"/>
              <a:t>την οργανική ουσία </a:t>
            </a:r>
            <a:endParaRPr lang="el-GR" altLang="el-GR" dirty="0"/>
          </a:p>
        </p:txBody>
      </p:sp>
      <p:sp>
        <p:nvSpPr>
          <p:cNvPr id="94223" name="Line 1039"/>
          <p:cNvSpPr>
            <a:spLocks noChangeShapeType="1"/>
          </p:cNvSpPr>
          <p:nvPr/>
        </p:nvSpPr>
        <p:spPr bwMode="auto">
          <a:xfrm flipV="1">
            <a:off x="6108194" y="5428262"/>
            <a:ext cx="673609" cy="4121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94225" name="Line 1041"/>
          <p:cNvSpPr>
            <a:spLocks noChangeShapeType="1"/>
          </p:cNvSpPr>
          <p:nvPr/>
        </p:nvSpPr>
        <p:spPr bwMode="auto">
          <a:xfrm>
            <a:off x="6145213" y="5888284"/>
            <a:ext cx="457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94226" name="Text Box 1042"/>
          <p:cNvSpPr txBox="1">
            <a:spLocks noChangeArrowheads="1"/>
          </p:cNvSpPr>
          <p:nvPr/>
        </p:nvSpPr>
        <p:spPr bwMode="auto">
          <a:xfrm>
            <a:off x="6928451" y="5159059"/>
            <a:ext cx="34034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Απελευθερώνεται ως </a:t>
            </a:r>
            <a:r>
              <a:rPr lang="en-US" altLang="el-GR" dirty="0"/>
              <a:t>CO</a:t>
            </a:r>
            <a:r>
              <a:rPr lang="en-US" altLang="el-GR" baseline="-25000" dirty="0"/>
              <a:t>2</a:t>
            </a:r>
            <a:endParaRPr lang="el-GR" altLang="el-GR" baseline="-25000" dirty="0"/>
          </a:p>
        </p:txBody>
      </p:sp>
      <p:sp>
        <p:nvSpPr>
          <p:cNvPr id="4118" name="Text Box 1044"/>
          <p:cNvSpPr txBox="1">
            <a:spLocks noChangeArrowheads="1"/>
          </p:cNvSpPr>
          <p:nvPr/>
        </p:nvSpPr>
        <p:spPr bwMode="auto">
          <a:xfrm>
            <a:off x="6772279" y="5586838"/>
            <a:ext cx="4908075"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ο</a:t>
            </a:r>
            <a:r>
              <a:rPr lang="el-GR" altLang="el-GR" dirty="0" smtClean="0"/>
              <a:t>ργανική ουσία «χωνεμένη» = χούμος</a:t>
            </a:r>
            <a:endParaRPr lang="el-GR" altLang="el-GR" baseline="-25000" dirty="0"/>
          </a:p>
        </p:txBody>
      </p:sp>
      <p:sp>
        <p:nvSpPr>
          <p:cNvPr id="94231" name="Text Box 1047"/>
          <p:cNvSpPr txBox="1">
            <a:spLocks noChangeArrowheads="1"/>
          </p:cNvSpPr>
          <p:nvPr/>
        </p:nvSpPr>
        <p:spPr bwMode="auto">
          <a:xfrm>
            <a:off x="374906" y="6862335"/>
            <a:ext cx="1219199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i="1" u="sng" dirty="0" smtClean="0">
                <a:solidFill>
                  <a:schemeClr val="accent1">
                    <a:lumMod val="50000"/>
                  </a:schemeClr>
                </a:solidFill>
              </a:rPr>
              <a:t>Οι μικροοργανισμοί </a:t>
            </a:r>
            <a:r>
              <a:rPr lang="el-GR" altLang="el-GR" i="1" u="sng" dirty="0">
                <a:solidFill>
                  <a:schemeClr val="accent1">
                    <a:lumMod val="50000"/>
                  </a:schemeClr>
                </a:solidFill>
              </a:rPr>
              <a:t>θα </a:t>
            </a:r>
            <a:r>
              <a:rPr lang="el-GR" altLang="el-GR" i="1" u="sng" dirty="0" err="1">
                <a:solidFill>
                  <a:schemeClr val="accent1">
                    <a:lumMod val="50000"/>
                  </a:schemeClr>
                </a:solidFill>
              </a:rPr>
              <a:t>αποικοδομήσουν</a:t>
            </a:r>
            <a:r>
              <a:rPr lang="el-GR" altLang="el-GR" i="1" u="sng" dirty="0">
                <a:solidFill>
                  <a:schemeClr val="accent1">
                    <a:lumMod val="50000"/>
                  </a:schemeClr>
                </a:solidFill>
              </a:rPr>
              <a:t> </a:t>
            </a:r>
            <a:r>
              <a:rPr lang="el-GR" altLang="el-GR" i="1" u="sng" dirty="0" smtClean="0">
                <a:solidFill>
                  <a:schemeClr val="accent1">
                    <a:lumMod val="50000"/>
                  </a:schemeClr>
                </a:solidFill>
              </a:rPr>
              <a:t>το </a:t>
            </a:r>
            <a:r>
              <a:rPr lang="el-GR" altLang="el-GR" i="1" u="sng" dirty="0">
                <a:solidFill>
                  <a:schemeClr val="accent1">
                    <a:lumMod val="50000"/>
                  </a:schemeClr>
                </a:solidFill>
              </a:rPr>
              <a:t>χούμο μέχρι την </a:t>
            </a:r>
            <a:r>
              <a:rPr lang="el-GR" altLang="el-GR" i="1" u="sng" dirty="0" smtClean="0">
                <a:solidFill>
                  <a:schemeClr val="accent1">
                    <a:lumMod val="50000"/>
                  </a:schemeClr>
                </a:solidFill>
              </a:rPr>
              <a:t>πλήρη </a:t>
            </a:r>
            <a:r>
              <a:rPr lang="el-GR" altLang="el-GR" i="1" u="sng" dirty="0" err="1" smtClean="0">
                <a:solidFill>
                  <a:schemeClr val="accent1">
                    <a:lumMod val="50000"/>
                  </a:schemeClr>
                </a:solidFill>
              </a:rPr>
              <a:t>ανοργανοποίησή</a:t>
            </a:r>
            <a:r>
              <a:rPr lang="el-GR" altLang="el-GR" i="1" u="sng" dirty="0" smtClean="0">
                <a:solidFill>
                  <a:schemeClr val="accent1">
                    <a:lumMod val="50000"/>
                  </a:schemeClr>
                </a:solidFill>
              </a:rPr>
              <a:t> </a:t>
            </a:r>
            <a:r>
              <a:rPr lang="el-GR" altLang="el-GR" i="1" u="sng" dirty="0">
                <a:solidFill>
                  <a:schemeClr val="accent1">
                    <a:lumMod val="50000"/>
                  </a:schemeClr>
                </a:solidFill>
              </a:rPr>
              <a:t>του</a:t>
            </a:r>
          </a:p>
        </p:txBody>
      </p:sp>
      <p:sp>
        <p:nvSpPr>
          <p:cNvPr id="94240" name="Line 1056"/>
          <p:cNvSpPr>
            <a:spLocks noChangeShapeType="1"/>
          </p:cNvSpPr>
          <p:nvPr/>
        </p:nvSpPr>
        <p:spPr bwMode="auto">
          <a:xfrm>
            <a:off x="6096001" y="5922863"/>
            <a:ext cx="457200" cy="46002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94241" name="Text Box 1057"/>
          <p:cNvSpPr txBox="1">
            <a:spLocks noChangeArrowheads="1"/>
          </p:cNvSpPr>
          <p:nvPr/>
        </p:nvSpPr>
        <p:spPr bwMode="auto">
          <a:xfrm>
            <a:off x="6926267" y="6053126"/>
            <a:ext cx="423866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Δεσμεύεται </a:t>
            </a:r>
            <a:r>
              <a:rPr lang="en-US" altLang="el-GR" dirty="0"/>
              <a:t>C-C</a:t>
            </a:r>
            <a:r>
              <a:rPr lang="en-US" altLang="el-GR" baseline="-25000" dirty="0"/>
              <a:t>n</a:t>
            </a:r>
            <a:r>
              <a:rPr lang="en-US" altLang="el-GR" dirty="0"/>
              <a:t> </a:t>
            </a:r>
            <a:r>
              <a:rPr lang="el-GR" altLang="el-GR" dirty="0"/>
              <a:t>στο σώμα τους</a:t>
            </a:r>
            <a:endParaRPr lang="el-GR" altLang="el-GR" baseline="-25000" dirty="0"/>
          </a:p>
        </p:txBody>
      </p:sp>
      <p:pic>
        <p:nvPicPr>
          <p:cNvPr id="26" name="Εικόνα 25" descr="co2"/>
          <p:cNvPicPr/>
          <p:nvPr/>
        </p:nvPicPr>
        <p:blipFill>
          <a:blip r:embed="rId2">
            <a:extLst>
              <a:ext uri="{28A0092B-C50C-407E-A947-70E740481C1C}">
                <a14:useLocalDpi xmlns:a14="http://schemas.microsoft.com/office/drawing/2010/main" xmlns="" val="0"/>
              </a:ext>
            </a:extLst>
          </a:blip>
          <a:srcRect/>
          <a:stretch>
            <a:fillRect/>
          </a:stretch>
        </p:blipFill>
        <p:spPr bwMode="auto">
          <a:xfrm>
            <a:off x="3789681" y="920044"/>
            <a:ext cx="3891280" cy="3411659"/>
          </a:xfrm>
          <a:prstGeom prst="rect">
            <a:avLst/>
          </a:prstGeom>
          <a:noFill/>
          <a:ln>
            <a:noFill/>
          </a:ln>
        </p:spPr>
      </p:pic>
    </p:spTree>
    <p:extLst>
      <p:ext uri="{BB962C8B-B14F-4D97-AF65-F5344CB8AC3E}">
        <p14:creationId xmlns:p14="http://schemas.microsoft.com/office/powerpoint/2010/main" xmlns="" val="104794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blinds(horizontal)">
                                      <p:cBhvr>
                                        <p:cTn id="7" dur="500"/>
                                        <p:tgtEl>
                                          <p:spTgt spid="94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4216"/>
                                        </p:tgtEl>
                                        <p:attrNameLst>
                                          <p:attrName>style.visibility</p:attrName>
                                        </p:attrNameLst>
                                      </p:cBhvr>
                                      <p:to>
                                        <p:strVal val="visible"/>
                                      </p:to>
                                    </p:set>
                                    <p:animEffect transition="in" filter="wipe(up)">
                                      <p:cBhvr>
                                        <p:cTn id="12" dur="500"/>
                                        <p:tgtEl>
                                          <p:spTgt spid="94216"/>
                                        </p:tgtEl>
                                      </p:cBhvr>
                                    </p:animEffect>
                                  </p:childTnLst>
                                </p:cTn>
                              </p:par>
                            </p:childTnLst>
                          </p:cTn>
                        </p:par>
                        <p:par>
                          <p:cTn id="13" fill="hold" nodeType="afterGroup">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94217"/>
                                        </p:tgtEl>
                                        <p:attrNameLst>
                                          <p:attrName>style.visibility</p:attrName>
                                        </p:attrNameLst>
                                      </p:cBhvr>
                                      <p:to>
                                        <p:strVal val="visible"/>
                                      </p:to>
                                    </p:set>
                                    <p:animEffect transition="in" filter="blinds(horizontal)">
                                      <p:cBhvr>
                                        <p:cTn id="16" dur="2000"/>
                                        <p:tgtEl>
                                          <p:spTgt spid="9421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94222"/>
                                        </p:tgtEl>
                                        <p:attrNameLst>
                                          <p:attrName>style.visibility</p:attrName>
                                        </p:attrNameLst>
                                      </p:cBhvr>
                                      <p:to>
                                        <p:strVal val="visible"/>
                                      </p:to>
                                    </p:set>
                                    <p:animEffect transition="in" filter="blinds(horizontal)">
                                      <p:cBhvr>
                                        <p:cTn id="21" dur="500"/>
                                        <p:tgtEl>
                                          <p:spTgt spid="9422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4223"/>
                                        </p:tgtEl>
                                        <p:attrNameLst>
                                          <p:attrName>style.visibility</p:attrName>
                                        </p:attrNameLst>
                                      </p:cBhvr>
                                      <p:to>
                                        <p:strVal val="visible"/>
                                      </p:to>
                                    </p:set>
                                    <p:animEffect transition="in" filter="wipe(left)">
                                      <p:cBhvr>
                                        <p:cTn id="26" dur="2000"/>
                                        <p:tgtEl>
                                          <p:spTgt spid="94223"/>
                                        </p:tgtEl>
                                      </p:cBhvr>
                                    </p:animEffect>
                                  </p:childTnLst>
                                </p:cTn>
                              </p:par>
                            </p:childTnLst>
                          </p:cTn>
                        </p:par>
                        <p:par>
                          <p:cTn id="27" fill="hold" nodeType="afterGroup">
                            <p:stCondLst>
                              <p:cond delay="2000"/>
                            </p:stCondLst>
                            <p:childTnLst>
                              <p:par>
                                <p:cTn id="28" presetID="3" presetClass="entr" presetSubtype="10" fill="hold" grpId="0" nodeType="afterEffect">
                                  <p:stCondLst>
                                    <p:cond delay="0"/>
                                  </p:stCondLst>
                                  <p:childTnLst>
                                    <p:set>
                                      <p:cBhvr>
                                        <p:cTn id="29" dur="1" fill="hold">
                                          <p:stCondLst>
                                            <p:cond delay="0"/>
                                          </p:stCondLst>
                                        </p:cTn>
                                        <p:tgtEl>
                                          <p:spTgt spid="94226"/>
                                        </p:tgtEl>
                                        <p:attrNameLst>
                                          <p:attrName>style.visibility</p:attrName>
                                        </p:attrNameLst>
                                      </p:cBhvr>
                                      <p:to>
                                        <p:strVal val="visible"/>
                                      </p:to>
                                    </p:set>
                                    <p:animEffect transition="in" filter="blinds(horizontal)">
                                      <p:cBhvr>
                                        <p:cTn id="30" dur="500"/>
                                        <p:tgtEl>
                                          <p:spTgt spid="9422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4225"/>
                                        </p:tgtEl>
                                        <p:attrNameLst>
                                          <p:attrName>style.visibility</p:attrName>
                                        </p:attrNameLst>
                                      </p:cBhvr>
                                      <p:to>
                                        <p:strVal val="visible"/>
                                      </p:to>
                                    </p:set>
                                    <p:animEffect transition="in" filter="wipe(left)">
                                      <p:cBhvr>
                                        <p:cTn id="35" dur="2000"/>
                                        <p:tgtEl>
                                          <p:spTgt spid="9422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4240"/>
                                        </p:tgtEl>
                                        <p:attrNameLst>
                                          <p:attrName>style.visibility</p:attrName>
                                        </p:attrNameLst>
                                      </p:cBhvr>
                                      <p:to>
                                        <p:strVal val="visible"/>
                                      </p:to>
                                    </p:set>
                                    <p:animEffect transition="in" filter="wipe(left)">
                                      <p:cBhvr>
                                        <p:cTn id="40" dur="2000"/>
                                        <p:tgtEl>
                                          <p:spTgt spid="94240"/>
                                        </p:tgtEl>
                                      </p:cBhvr>
                                    </p:animEffect>
                                  </p:childTnLst>
                                </p:cTn>
                              </p:par>
                            </p:childTnLst>
                          </p:cTn>
                        </p:par>
                        <p:par>
                          <p:cTn id="41" fill="hold" nodeType="afterGroup">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94241"/>
                                        </p:tgtEl>
                                        <p:attrNameLst>
                                          <p:attrName>style.visibility</p:attrName>
                                        </p:attrNameLst>
                                      </p:cBhvr>
                                      <p:to>
                                        <p:strVal val="visible"/>
                                      </p:to>
                                    </p:set>
                                    <p:animEffect transition="in" filter="blinds(horizontal)">
                                      <p:cBhvr>
                                        <p:cTn id="44" dur="500"/>
                                        <p:tgtEl>
                                          <p:spTgt spid="9424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94231"/>
                                        </p:tgtEl>
                                        <p:attrNameLst>
                                          <p:attrName>style.visibility</p:attrName>
                                        </p:attrNameLst>
                                      </p:cBhvr>
                                      <p:to>
                                        <p:strVal val="visible"/>
                                      </p:to>
                                    </p:set>
                                    <p:animEffect transition="in" filter="blinds(horizontal)">
                                      <p:cBhvr>
                                        <p:cTn id="49" dur="500"/>
                                        <p:tgtEl>
                                          <p:spTgt spid="94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16" grpId="0" animBg="1"/>
      <p:bldP spid="94217" grpId="0"/>
      <p:bldP spid="94222" grpId="0"/>
      <p:bldP spid="94223" grpId="0" animBg="1"/>
      <p:bldP spid="94225" grpId="0" animBg="1"/>
      <p:bldP spid="94226" grpId="0"/>
      <p:bldP spid="94231" grpId="0"/>
      <p:bldP spid="94240" grpId="0" animBg="1"/>
      <p:bldP spid="942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extLst>
              <p:ext uri="{D42A27DB-BD31-4B8C-83A1-F6EECF244321}">
                <p14:modId xmlns:p14="http://schemas.microsoft.com/office/powerpoint/2010/main" xmlns="" val="3238082"/>
              </p:ext>
            </p:extLst>
          </p:nvPr>
        </p:nvGraphicFramePr>
        <p:xfrm>
          <a:off x="2017339" y="1184559"/>
          <a:ext cx="7823579" cy="4999266"/>
        </p:xfrm>
        <a:graphic>
          <a:graphicData uri="http://schemas.openxmlformats.org/presentationml/2006/ole">
            <p:oleObj spid="_x0000_s1053" name="Εικόνα bitmap" r:id="rId3" imgW="10964806" imgH="7542857" progId="PBrush">
              <p:embed/>
            </p:oleObj>
          </a:graphicData>
        </a:graphic>
      </p:graphicFrame>
      <p:sp>
        <p:nvSpPr>
          <p:cNvPr id="3" name="Ορθογώνιο 2"/>
          <p:cNvSpPr/>
          <p:nvPr/>
        </p:nvSpPr>
        <p:spPr>
          <a:xfrm>
            <a:off x="607933" y="6454298"/>
            <a:ext cx="11141860" cy="1384995"/>
          </a:xfrm>
          <a:prstGeom prst="rect">
            <a:avLst/>
          </a:prstGeom>
        </p:spPr>
        <p:txBody>
          <a:bodyPr wrap="square">
            <a:spAutoFit/>
          </a:bodyPr>
          <a:lstStyle/>
          <a:p>
            <a:pPr algn="ctr">
              <a:spcBef>
                <a:spcPct val="50000"/>
              </a:spcBef>
            </a:pPr>
            <a:r>
              <a:rPr lang="el-GR" altLang="el-GR" sz="2400" dirty="0" smtClean="0">
                <a:solidFill>
                  <a:schemeClr val="accent5">
                    <a:lumMod val="50000"/>
                  </a:schemeClr>
                </a:solidFill>
              </a:rPr>
              <a:t>Σημαντικότερος </a:t>
            </a:r>
            <a:r>
              <a:rPr lang="el-GR" altLang="el-GR" sz="2400" dirty="0">
                <a:solidFill>
                  <a:schemeClr val="accent5">
                    <a:lumMod val="50000"/>
                  </a:schemeClr>
                </a:solidFill>
              </a:rPr>
              <a:t>ρυθμιστής της γονιμότητας εδάφους, επηρεάζοντας τις φυσικοχημικές και βιολογικές του ιδιότητες και την ανάπτυξη των φυτών</a:t>
            </a:r>
          </a:p>
          <a:p>
            <a:pPr algn="ctr">
              <a:spcBef>
                <a:spcPct val="50000"/>
              </a:spcBef>
            </a:pPr>
            <a:endParaRPr lang="el-GR" altLang="el-GR" sz="2400" dirty="0">
              <a:solidFill>
                <a:schemeClr val="accent5">
                  <a:lumMod val="75000"/>
                </a:schemeClr>
              </a:solidFill>
            </a:endParaRPr>
          </a:p>
        </p:txBody>
      </p:sp>
    </p:spTree>
    <p:extLst>
      <p:ext uri="{BB962C8B-B14F-4D97-AF65-F5344CB8AC3E}">
        <p14:creationId xmlns:p14="http://schemas.microsoft.com/office/powerpoint/2010/main" xmlns="" val="799044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666710" y="258188"/>
            <a:ext cx="8351836" cy="47882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l-GR" altLang="el-GR" sz="2400" i="1" dirty="0">
              <a:solidFill>
                <a:schemeClr val="accent2"/>
              </a:solidFill>
            </a:endParaRPr>
          </a:p>
          <a:p>
            <a:pPr marL="0" indent="0">
              <a:lnSpc>
                <a:spcPct val="150000"/>
              </a:lnSpc>
              <a:buNone/>
            </a:pPr>
            <a:r>
              <a:rPr lang="el-GR" sz="2400" b="1" dirty="0" smtClean="0">
                <a:solidFill>
                  <a:schemeClr val="accent5">
                    <a:lumMod val="50000"/>
                  </a:schemeClr>
                </a:solidFill>
              </a:rPr>
              <a:t>Η οργανική ουσία</a:t>
            </a:r>
            <a:r>
              <a:rPr lang="el-GR" sz="2400" b="1" dirty="0">
                <a:solidFill>
                  <a:schemeClr val="accent5">
                    <a:lumMod val="50000"/>
                  </a:schemeClr>
                </a:solidFill>
              </a:rPr>
              <a:t>: </a:t>
            </a:r>
            <a:endParaRPr lang="el-GR" sz="2400" b="1" dirty="0" smtClean="0">
              <a:solidFill>
                <a:schemeClr val="accent5">
                  <a:lumMod val="50000"/>
                </a:schemeClr>
              </a:solidFill>
            </a:endParaRPr>
          </a:p>
          <a:p>
            <a:pPr marL="0" indent="0">
              <a:lnSpc>
                <a:spcPct val="150000"/>
              </a:lnSpc>
              <a:buNone/>
            </a:pPr>
            <a:endParaRPr lang="el-GR" sz="2400" b="1" dirty="0">
              <a:solidFill>
                <a:schemeClr val="accent5">
                  <a:lumMod val="50000"/>
                </a:schemeClr>
              </a:solidFill>
            </a:endParaRPr>
          </a:p>
          <a:p>
            <a:pPr>
              <a:lnSpc>
                <a:spcPct val="150000"/>
              </a:lnSpc>
            </a:pPr>
            <a:r>
              <a:rPr lang="el-GR" sz="2400" b="1" dirty="0">
                <a:solidFill>
                  <a:schemeClr val="accent5">
                    <a:lumMod val="50000"/>
                  </a:schemeClr>
                </a:solidFill>
              </a:rPr>
              <a:t>προστατεύει τη </a:t>
            </a:r>
            <a:r>
              <a:rPr lang="el-GR" sz="2400" b="1" dirty="0">
                <a:solidFill>
                  <a:srgbClr val="FF0000"/>
                </a:solidFill>
              </a:rPr>
              <a:t>δομή</a:t>
            </a:r>
            <a:r>
              <a:rPr lang="el-GR" sz="2400" b="1" dirty="0">
                <a:solidFill>
                  <a:schemeClr val="accent5">
                    <a:lumMod val="50000"/>
                  </a:schemeClr>
                </a:solidFill>
              </a:rPr>
              <a:t> του εδάφους, </a:t>
            </a:r>
          </a:p>
          <a:p>
            <a:pPr>
              <a:lnSpc>
                <a:spcPct val="150000"/>
              </a:lnSpc>
            </a:pPr>
            <a:r>
              <a:rPr lang="el-GR" sz="2400" b="1" dirty="0">
                <a:solidFill>
                  <a:schemeClr val="accent5">
                    <a:lumMod val="50000"/>
                  </a:schemeClr>
                </a:solidFill>
              </a:rPr>
              <a:t>βελτιώνει την ισορροπία του </a:t>
            </a:r>
            <a:r>
              <a:rPr lang="el-GR" sz="2400" b="1" dirty="0">
                <a:solidFill>
                  <a:srgbClr val="FF0000"/>
                </a:solidFill>
              </a:rPr>
              <a:t>νερού </a:t>
            </a:r>
            <a:r>
              <a:rPr lang="el-GR" sz="2400" b="1" dirty="0">
                <a:solidFill>
                  <a:schemeClr val="accent5">
                    <a:lumMod val="50000"/>
                  </a:schemeClr>
                </a:solidFill>
              </a:rPr>
              <a:t>στο έδαφος, </a:t>
            </a:r>
          </a:p>
          <a:p>
            <a:pPr>
              <a:lnSpc>
                <a:spcPct val="150000"/>
              </a:lnSpc>
            </a:pPr>
            <a:r>
              <a:rPr lang="el-GR" sz="2400" b="1" dirty="0">
                <a:solidFill>
                  <a:schemeClr val="accent5">
                    <a:lumMod val="50000"/>
                  </a:schemeClr>
                </a:solidFill>
              </a:rPr>
              <a:t>είναι μια συνεχής πηγή </a:t>
            </a:r>
            <a:r>
              <a:rPr lang="el-GR" sz="2400" b="1" dirty="0">
                <a:solidFill>
                  <a:srgbClr val="FF0000"/>
                </a:solidFill>
              </a:rPr>
              <a:t>θρεπτικών στοιχείων</a:t>
            </a:r>
            <a:r>
              <a:rPr lang="el-GR" sz="2400" b="1" dirty="0">
                <a:solidFill>
                  <a:schemeClr val="accent5">
                    <a:lumMod val="50000"/>
                  </a:schemeClr>
                </a:solidFill>
              </a:rPr>
              <a:t>,</a:t>
            </a:r>
          </a:p>
          <a:p>
            <a:pPr>
              <a:lnSpc>
                <a:spcPct val="150000"/>
              </a:lnSpc>
            </a:pPr>
            <a:r>
              <a:rPr lang="el-GR" sz="2400" b="1" dirty="0">
                <a:solidFill>
                  <a:schemeClr val="accent5">
                    <a:lumMod val="50000"/>
                  </a:schemeClr>
                </a:solidFill>
              </a:rPr>
              <a:t>εμποδίζει τη </a:t>
            </a:r>
            <a:r>
              <a:rPr lang="el-GR" sz="2400" b="1" dirty="0">
                <a:solidFill>
                  <a:srgbClr val="FF0000"/>
                </a:solidFill>
              </a:rPr>
              <a:t>διάβρωση</a:t>
            </a:r>
            <a:r>
              <a:rPr lang="el-GR" sz="2400" b="1" dirty="0">
                <a:solidFill>
                  <a:schemeClr val="accent5">
                    <a:lumMod val="50000"/>
                  </a:schemeClr>
                </a:solidFill>
              </a:rPr>
              <a:t> του </a:t>
            </a:r>
            <a:r>
              <a:rPr lang="el-GR" sz="2400" b="1" dirty="0" smtClean="0">
                <a:solidFill>
                  <a:schemeClr val="accent5">
                    <a:lumMod val="50000"/>
                  </a:schemeClr>
                </a:solidFill>
              </a:rPr>
              <a:t>εδάφους</a:t>
            </a:r>
            <a:r>
              <a:rPr lang="en-US" sz="2400" b="1" dirty="0" smtClean="0">
                <a:solidFill>
                  <a:schemeClr val="accent5">
                    <a:lumMod val="50000"/>
                  </a:schemeClr>
                </a:solidFill>
              </a:rPr>
              <a:t>,</a:t>
            </a:r>
            <a:endParaRPr lang="el-GR" sz="2400" b="1" dirty="0">
              <a:solidFill>
                <a:schemeClr val="accent5">
                  <a:lumMod val="50000"/>
                </a:schemeClr>
              </a:solidFill>
            </a:endParaRPr>
          </a:p>
          <a:p>
            <a:pPr>
              <a:lnSpc>
                <a:spcPct val="150000"/>
              </a:lnSpc>
            </a:pPr>
            <a:r>
              <a:rPr lang="el-GR" sz="2400" b="1" dirty="0">
                <a:solidFill>
                  <a:schemeClr val="accent5">
                    <a:lumMod val="50000"/>
                  </a:schemeClr>
                </a:solidFill>
              </a:rPr>
              <a:t>επηρεάζει </a:t>
            </a:r>
            <a:r>
              <a:rPr lang="el-GR" sz="2400" b="1" dirty="0">
                <a:solidFill>
                  <a:srgbClr val="FF0000"/>
                </a:solidFill>
              </a:rPr>
              <a:t>την ικανότητα ανταλλαγής των </a:t>
            </a:r>
            <a:r>
              <a:rPr lang="el-GR" sz="2400" b="1" dirty="0" smtClean="0">
                <a:solidFill>
                  <a:srgbClr val="FF0000"/>
                </a:solidFill>
              </a:rPr>
              <a:t>κατιόντων</a:t>
            </a:r>
            <a:endParaRPr lang="el-GR" altLang="el-GR" sz="2400" b="1" u="sng" dirty="0">
              <a:solidFill>
                <a:schemeClr val="accent5">
                  <a:lumMod val="50000"/>
                </a:schemeClr>
              </a:solidFill>
            </a:endParaRPr>
          </a:p>
        </p:txBody>
      </p:sp>
      <p:pic>
        <p:nvPicPr>
          <p:cNvPr id="3" name="Εικόνα 2" descr="organic-matter2"/>
          <p:cNvPicPr/>
          <p:nvPr/>
        </p:nvPicPr>
        <p:blipFill>
          <a:blip r:embed="rId2">
            <a:extLst>
              <a:ext uri="{28A0092B-C50C-407E-A947-70E740481C1C}">
                <a14:useLocalDpi xmlns:a14="http://schemas.microsoft.com/office/drawing/2010/main" xmlns="" val="0"/>
              </a:ext>
            </a:extLst>
          </a:blip>
          <a:srcRect/>
          <a:stretch>
            <a:fillRect/>
          </a:stretch>
        </p:blipFill>
        <p:spPr bwMode="auto">
          <a:xfrm>
            <a:off x="8427032" y="5454963"/>
            <a:ext cx="3667125" cy="2748633"/>
          </a:xfrm>
          <a:prstGeom prst="rect">
            <a:avLst/>
          </a:prstGeom>
          <a:noFill/>
          <a:ln>
            <a:noFill/>
          </a:ln>
        </p:spPr>
      </p:pic>
      <p:pic>
        <p:nvPicPr>
          <p:cNvPr id="58370" name="Picture 2" descr="http://magazin.gartenzeitung.com/images/shutterstock/bodenprobe.jpg"/>
          <p:cNvPicPr>
            <a:picLocks noChangeAspect="1" noChangeArrowheads="1"/>
          </p:cNvPicPr>
          <p:nvPr/>
        </p:nvPicPr>
        <p:blipFill>
          <a:blip r:embed="rId3"/>
          <a:srcRect/>
          <a:stretch>
            <a:fillRect/>
          </a:stretch>
        </p:blipFill>
        <p:spPr bwMode="auto">
          <a:xfrm>
            <a:off x="2" y="5455322"/>
            <a:ext cx="3119717" cy="2825079"/>
          </a:xfrm>
          <a:prstGeom prst="rect">
            <a:avLst/>
          </a:prstGeom>
          <a:noFill/>
        </p:spPr>
      </p:pic>
    </p:spTree>
    <p:extLst>
      <p:ext uri="{BB962C8B-B14F-4D97-AF65-F5344CB8AC3E}">
        <p14:creationId xmlns:p14="http://schemas.microsoft.com/office/powerpoint/2010/main" xmlns="" val="654992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6496050" y="7912383"/>
            <a:ext cx="419326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l-GR" altLang="el-GR" sz="1400">
                <a:solidFill>
                  <a:srgbClr val="FFFFFF"/>
                </a:solidFill>
              </a:rPr>
              <a:t>Παραγωγή και Μεταποίηση Βιολογικών Προϊόντων</a:t>
            </a:r>
            <a:endParaRPr lang="en-GB" altLang="el-GR" sz="1400">
              <a:solidFill>
                <a:srgbClr val="FFFFFF"/>
              </a:solidFill>
            </a:endParaRPr>
          </a:p>
        </p:txBody>
      </p:sp>
      <p:sp>
        <p:nvSpPr>
          <p:cNvPr id="5123" name="Line 7"/>
          <p:cNvSpPr>
            <a:spLocks noChangeShapeType="1"/>
          </p:cNvSpPr>
          <p:nvPr/>
        </p:nvSpPr>
        <p:spPr bwMode="auto">
          <a:xfrm>
            <a:off x="1563689" y="7877881"/>
            <a:ext cx="914400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l-GR">
              <a:solidFill>
                <a:srgbClr val="000000"/>
              </a:solidFill>
            </a:endParaRPr>
          </a:p>
        </p:txBody>
      </p:sp>
      <p:sp>
        <p:nvSpPr>
          <p:cNvPr id="5124" name="Rectangle 13"/>
          <p:cNvSpPr>
            <a:spLocks noChangeArrowheads="1"/>
          </p:cNvSpPr>
          <p:nvPr/>
        </p:nvSpPr>
        <p:spPr bwMode="auto">
          <a:xfrm>
            <a:off x="374653" y="690941"/>
            <a:ext cx="11817347" cy="5652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542925" indent="-277813">
              <a:spcBef>
                <a:spcPct val="20000"/>
              </a:spcBef>
              <a:buChar char="•"/>
              <a:tabLst>
                <a:tab pos="622300" algn="l"/>
              </a:tabLst>
              <a:defRPr sz="3200">
                <a:solidFill>
                  <a:schemeClr val="tx1"/>
                </a:solidFill>
                <a:latin typeface="Arial" panose="020B0604020202020204" pitchFamily="34" charset="0"/>
                <a:cs typeface="Arial" panose="020B0604020202020204" pitchFamily="34" charset="0"/>
              </a:defRPr>
            </a:lvl1pPr>
            <a:lvl2pPr marL="1196975" indent="-285750">
              <a:spcBef>
                <a:spcPct val="20000"/>
              </a:spcBef>
              <a:buChar char="–"/>
              <a:tabLst>
                <a:tab pos="622300" algn="l"/>
              </a:tabLst>
              <a:defRPr sz="2800">
                <a:solidFill>
                  <a:schemeClr val="tx1"/>
                </a:solidFill>
                <a:latin typeface="Arial" panose="020B0604020202020204" pitchFamily="34" charset="0"/>
                <a:cs typeface="Arial" panose="020B0604020202020204" pitchFamily="34" charset="0"/>
              </a:defRPr>
            </a:lvl2pPr>
            <a:lvl3pPr marL="1604963" indent="-228600">
              <a:spcBef>
                <a:spcPct val="20000"/>
              </a:spcBef>
              <a:buChar char="•"/>
              <a:tabLst>
                <a:tab pos="622300" algn="l"/>
              </a:tabLst>
              <a:defRPr sz="2400">
                <a:solidFill>
                  <a:schemeClr val="tx1"/>
                </a:solidFill>
                <a:latin typeface="Arial" panose="020B0604020202020204" pitchFamily="34" charset="0"/>
                <a:cs typeface="Arial" panose="020B0604020202020204" pitchFamily="34" charset="0"/>
              </a:defRPr>
            </a:lvl3pPr>
            <a:lvl4pPr marL="2012950" indent="-228600">
              <a:spcBef>
                <a:spcPct val="20000"/>
              </a:spcBef>
              <a:buChar char="–"/>
              <a:tabLst>
                <a:tab pos="622300" algn="l"/>
              </a:tabLst>
              <a:defRPr sz="2000">
                <a:solidFill>
                  <a:schemeClr val="tx1"/>
                </a:solidFill>
                <a:latin typeface="Arial" panose="020B0604020202020204" pitchFamily="34" charset="0"/>
                <a:cs typeface="Arial" panose="020B0604020202020204" pitchFamily="34" charset="0"/>
              </a:defRPr>
            </a:lvl4pPr>
            <a:lvl5pPr marL="2420938" indent="-228600">
              <a:spcBef>
                <a:spcPct val="20000"/>
              </a:spcBef>
              <a:buChar char="»"/>
              <a:tabLst>
                <a:tab pos="622300" algn="l"/>
              </a:tabLst>
              <a:defRPr sz="2000">
                <a:solidFill>
                  <a:schemeClr val="tx1"/>
                </a:solidFill>
                <a:latin typeface="Arial" panose="020B0604020202020204" pitchFamily="34" charset="0"/>
                <a:cs typeface="Arial" panose="020B0604020202020204" pitchFamily="34" charset="0"/>
              </a:defRPr>
            </a:lvl5pPr>
            <a:lvl6pPr marL="28781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6pPr>
            <a:lvl7pPr marL="33353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7pPr>
            <a:lvl8pPr marL="37925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8pPr>
            <a:lvl9pPr marL="42497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9pPr>
          </a:lstStyle>
          <a:p>
            <a:pPr fontAlgn="base">
              <a:lnSpc>
                <a:spcPct val="90000"/>
              </a:lnSpc>
              <a:spcAft>
                <a:spcPct val="0"/>
              </a:spcAft>
              <a:buNone/>
            </a:pPr>
            <a:r>
              <a:rPr lang="el-GR" altLang="el-GR" sz="2400" b="1" u="sng" dirty="0" smtClean="0">
                <a:solidFill>
                  <a:schemeClr val="accent6">
                    <a:lumMod val="75000"/>
                  </a:schemeClr>
                </a:solidFill>
              </a:rPr>
              <a:t>Οργανική Ουσία</a:t>
            </a:r>
          </a:p>
          <a:p>
            <a:pPr fontAlgn="base">
              <a:lnSpc>
                <a:spcPct val="90000"/>
              </a:lnSpc>
              <a:spcAft>
                <a:spcPct val="0"/>
              </a:spcAft>
              <a:buNone/>
            </a:pPr>
            <a:endParaRPr lang="el-GR" altLang="el-GR" sz="2400" b="1" u="sng" dirty="0">
              <a:solidFill>
                <a:schemeClr val="accent6">
                  <a:lumMod val="75000"/>
                </a:schemeClr>
              </a:solidFill>
            </a:endParaRPr>
          </a:p>
          <a:p>
            <a:pPr fontAlgn="base">
              <a:lnSpc>
                <a:spcPct val="200000"/>
              </a:lnSpc>
              <a:spcAft>
                <a:spcPct val="0"/>
              </a:spcAft>
              <a:buFontTx/>
              <a:buNone/>
            </a:pPr>
            <a:r>
              <a:rPr lang="el-GR" altLang="el-GR" sz="2400" dirty="0">
                <a:solidFill>
                  <a:schemeClr val="accent6">
                    <a:lumMod val="75000"/>
                  </a:schemeClr>
                </a:solidFill>
              </a:rPr>
              <a:t>		Α) Συντελεί στη συσσωμάτωση των λεπτών κόκκων του ανόργανου υλικού 	προς μεγαλύτερα συσσωματώματα, προσδίδοντας στο έδαφος μια 	</a:t>
            </a:r>
            <a:r>
              <a:rPr lang="el-GR" altLang="el-GR" sz="2400" u="sng" dirty="0">
                <a:solidFill>
                  <a:schemeClr val="accent6">
                    <a:lumMod val="75000"/>
                  </a:schemeClr>
                </a:solidFill>
              </a:rPr>
              <a:t>επιθυμητή χαλαρή και «ανοικτή» σύσταση</a:t>
            </a:r>
          </a:p>
          <a:p>
            <a:pPr fontAlgn="base">
              <a:lnSpc>
                <a:spcPct val="200000"/>
              </a:lnSpc>
              <a:spcAft>
                <a:spcPct val="0"/>
              </a:spcAft>
              <a:buFontTx/>
              <a:buNone/>
            </a:pPr>
            <a:r>
              <a:rPr lang="el-GR" altLang="el-GR" sz="2400" dirty="0">
                <a:solidFill>
                  <a:schemeClr val="accent6">
                    <a:lumMod val="75000"/>
                  </a:schemeClr>
                </a:solidFill>
              </a:rPr>
              <a:t>	Β) </a:t>
            </a:r>
            <a:r>
              <a:rPr lang="el-GR" altLang="el-GR" sz="2400" dirty="0" smtClean="0">
                <a:solidFill>
                  <a:schemeClr val="accent6">
                    <a:lumMod val="75000"/>
                  </a:schemeClr>
                </a:solidFill>
              </a:rPr>
              <a:t> Αποτελεί </a:t>
            </a:r>
            <a:r>
              <a:rPr lang="el-GR" altLang="el-GR" sz="2400" dirty="0">
                <a:solidFill>
                  <a:schemeClr val="accent6">
                    <a:lumMod val="75000"/>
                  </a:schemeClr>
                </a:solidFill>
              </a:rPr>
              <a:t>τη </a:t>
            </a:r>
            <a:r>
              <a:rPr lang="el-GR" altLang="el-GR" sz="2400" u="sng" dirty="0">
                <a:solidFill>
                  <a:schemeClr val="accent6">
                    <a:lumMod val="75000"/>
                  </a:schemeClr>
                </a:solidFill>
              </a:rPr>
              <a:t>μοναδική πηγή αζώτου (Ν) του εδάφους (95%)</a:t>
            </a:r>
            <a:r>
              <a:rPr lang="el-GR" altLang="el-GR" sz="2400" dirty="0">
                <a:solidFill>
                  <a:schemeClr val="accent6">
                    <a:lumMod val="75000"/>
                  </a:schemeClr>
                </a:solidFill>
              </a:rPr>
              <a:t> και την 	κυριότερη πηγή φωσφόρου (</a:t>
            </a:r>
            <a:r>
              <a:rPr lang="en-US" altLang="el-GR" sz="2400" dirty="0">
                <a:solidFill>
                  <a:schemeClr val="accent6">
                    <a:lumMod val="75000"/>
                  </a:schemeClr>
                </a:solidFill>
              </a:rPr>
              <a:t>P</a:t>
            </a:r>
            <a:r>
              <a:rPr lang="el-GR" altLang="el-GR" sz="2400" dirty="0">
                <a:solidFill>
                  <a:schemeClr val="accent6">
                    <a:lumMod val="75000"/>
                  </a:schemeClr>
                </a:solidFill>
              </a:rPr>
              <a:t>) (50%) και καλίου (Κ) (60%)</a:t>
            </a:r>
          </a:p>
          <a:p>
            <a:pPr fontAlgn="base">
              <a:lnSpc>
                <a:spcPct val="200000"/>
              </a:lnSpc>
              <a:spcAft>
                <a:spcPct val="0"/>
              </a:spcAft>
              <a:buFontTx/>
              <a:buNone/>
            </a:pPr>
            <a:r>
              <a:rPr lang="el-GR" altLang="el-GR" sz="2400" dirty="0">
                <a:solidFill>
                  <a:schemeClr val="accent6">
                    <a:lumMod val="75000"/>
                  </a:schemeClr>
                </a:solidFill>
              </a:rPr>
              <a:t>	Γ) </a:t>
            </a:r>
            <a:r>
              <a:rPr lang="el-GR" altLang="el-GR" sz="2400" dirty="0" smtClean="0">
                <a:solidFill>
                  <a:schemeClr val="accent6">
                    <a:lumMod val="75000"/>
                  </a:schemeClr>
                </a:solidFill>
              </a:rPr>
              <a:t> Αποτελεί </a:t>
            </a:r>
            <a:r>
              <a:rPr lang="el-GR" altLang="el-GR" sz="2400" dirty="0">
                <a:solidFill>
                  <a:schemeClr val="accent6">
                    <a:lumMod val="75000"/>
                  </a:schemeClr>
                </a:solidFill>
              </a:rPr>
              <a:t>την κύρια </a:t>
            </a:r>
            <a:r>
              <a:rPr lang="el-GR" altLang="el-GR" sz="2400" u="sng" dirty="0">
                <a:solidFill>
                  <a:schemeClr val="accent6">
                    <a:lumMod val="75000"/>
                  </a:schemeClr>
                </a:solidFill>
              </a:rPr>
              <a:t>πηγή ενέργειας για τους μικροοργανισμούς </a:t>
            </a:r>
            <a:r>
              <a:rPr lang="el-GR" altLang="el-GR" sz="2400" dirty="0">
                <a:solidFill>
                  <a:schemeClr val="accent6">
                    <a:lumMod val="75000"/>
                  </a:schemeClr>
                </a:solidFill>
              </a:rPr>
              <a:t>του 	εδάφους</a:t>
            </a:r>
          </a:p>
          <a:p>
            <a:pPr fontAlgn="base">
              <a:lnSpc>
                <a:spcPct val="200000"/>
              </a:lnSpc>
              <a:spcAft>
                <a:spcPct val="0"/>
              </a:spcAft>
              <a:buFontTx/>
              <a:buNone/>
            </a:pPr>
            <a:r>
              <a:rPr lang="el-GR" altLang="el-GR" sz="2400" dirty="0">
                <a:solidFill>
                  <a:schemeClr val="accent6">
                    <a:lumMod val="75000"/>
                  </a:schemeClr>
                </a:solidFill>
              </a:rPr>
              <a:t>	Δ) Βοηθά </a:t>
            </a:r>
            <a:r>
              <a:rPr lang="el-GR" altLang="el-GR" sz="2400" u="sng" dirty="0">
                <a:solidFill>
                  <a:schemeClr val="accent6">
                    <a:lumMod val="75000"/>
                  </a:schemeClr>
                </a:solidFill>
              </a:rPr>
              <a:t>στη </a:t>
            </a:r>
            <a:r>
              <a:rPr lang="el-GR" altLang="el-GR" sz="2400" u="sng" dirty="0" err="1">
                <a:solidFill>
                  <a:schemeClr val="accent6">
                    <a:lumMod val="75000"/>
                  </a:schemeClr>
                </a:solidFill>
              </a:rPr>
              <a:t>διαλυτοποίηση</a:t>
            </a:r>
            <a:r>
              <a:rPr lang="el-GR" altLang="el-GR" sz="2400" u="sng" dirty="0">
                <a:solidFill>
                  <a:schemeClr val="accent6">
                    <a:lumMod val="75000"/>
                  </a:schemeClr>
                </a:solidFill>
              </a:rPr>
              <a:t> ορισμένων στοιχείων</a:t>
            </a:r>
            <a:r>
              <a:rPr lang="el-GR" altLang="el-GR" sz="2400" dirty="0">
                <a:solidFill>
                  <a:schemeClr val="accent6">
                    <a:lumMod val="75000"/>
                  </a:schemeClr>
                </a:solidFill>
              </a:rPr>
              <a:t>, και κατά συνέπεια 	καλύτερη πρόσληψη τους από τα </a:t>
            </a:r>
            <a:r>
              <a:rPr lang="el-GR" altLang="el-GR" sz="2400" dirty="0" smtClean="0">
                <a:solidFill>
                  <a:schemeClr val="accent6">
                    <a:lumMod val="75000"/>
                  </a:schemeClr>
                </a:solidFill>
              </a:rPr>
              <a:t>φυτά</a:t>
            </a:r>
            <a:endParaRPr lang="en-US" altLang="el-GR" sz="2400" dirty="0" smtClean="0">
              <a:solidFill>
                <a:schemeClr val="accent6">
                  <a:lumMod val="75000"/>
                </a:schemeClr>
              </a:solidFill>
            </a:endParaRPr>
          </a:p>
          <a:p>
            <a:pPr fontAlgn="base">
              <a:lnSpc>
                <a:spcPct val="150000"/>
              </a:lnSpc>
              <a:spcAft>
                <a:spcPct val="0"/>
              </a:spcAft>
              <a:buFontTx/>
              <a:buNone/>
            </a:pPr>
            <a:endParaRPr lang="el-GR" altLang="el-GR" sz="2400" dirty="0">
              <a:solidFill>
                <a:schemeClr val="accent6">
                  <a:lumMod val="75000"/>
                </a:schemeClr>
              </a:solidFill>
            </a:endParaRPr>
          </a:p>
          <a:p>
            <a:pPr marL="265112" indent="0" fontAlgn="base">
              <a:lnSpc>
                <a:spcPct val="150000"/>
              </a:lnSpc>
              <a:spcAft>
                <a:spcPct val="0"/>
              </a:spcAft>
              <a:buNone/>
            </a:pPr>
            <a:endParaRPr lang="el-GR" altLang="el-GR" sz="2400" dirty="0">
              <a:solidFill>
                <a:schemeClr val="accent6">
                  <a:lumMod val="75000"/>
                </a:schemeClr>
              </a:solidFill>
            </a:endParaRPr>
          </a:p>
        </p:txBody>
      </p:sp>
      <p:sp>
        <p:nvSpPr>
          <p:cNvPr id="5125" name="Line 14"/>
          <p:cNvSpPr>
            <a:spLocks noChangeShapeType="1"/>
          </p:cNvSpPr>
          <p:nvPr/>
        </p:nvSpPr>
        <p:spPr bwMode="auto">
          <a:xfrm>
            <a:off x="1524000" y="609529"/>
            <a:ext cx="9144000"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l-GR">
              <a:solidFill>
                <a:srgbClr val="000000"/>
              </a:solidFill>
            </a:endParaRPr>
          </a:p>
        </p:txBody>
      </p:sp>
      <p:sp>
        <p:nvSpPr>
          <p:cNvPr id="5126" name="Text Box 15"/>
          <p:cNvSpPr txBox="1">
            <a:spLocks noChangeArrowheads="1"/>
          </p:cNvSpPr>
          <p:nvPr/>
        </p:nvSpPr>
        <p:spPr bwMode="auto">
          <a:xfrm>
            <a:off x="1622427" y="93922"/>
            <a:ext cx="3509807" cy="397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l-GR" altLang="el-GR" sz="2200" b="1">
                <a:solidFill>
                  <a:srgbClr val="99CC00"/>
                </a:solidFill>
              </a:rPr>
              <a:t>ΓΟΝΙΜΟΤΗΤΑ ΕΔΑΦΟΥΣ</a:t>
            </a:r>
          </a:p>
        </p:txBody>
      </p:sp>
    </p:spTree>
    <p:extLst>
      <p:ext uri="{BB962C8B-B14F-4D97-AF65-F5344CB8AC3E}">
        <p14:creationId xmlns:p14="http://schemas.microsoft.com/office/powerpoint/2010/main" xmlns="" val="2483729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 Ορθογώνιο"/>
          <p:cNvSpPr/>
          <p:nvPr/>
        </p:nvSpPr>
        <p:spPr>
          <a:xfrm>
            <a:off x="1496290" y="6185208"/>
            <a:ext cx="7824356" cy="2095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Rectangle 2"/>
          <p:cNvSpPr>
            <a:spLocks noChangeArrowheads="1"/>
          </p:cNvSpPr>
          <p:nvPr/>
        </p:nvSpPr>
        <p:spPr bwMode="auto">
          <a:xfrm>
            <a:off x="2" y="0"/>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4097" name="Εικόνα 6" descr="organic-matter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07969" y="276015"/>
            <a:ext cx="2381250" cy="169058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Ορθογώνιο 3"/>
          <p:cNvSpPr/>
          <p:nvPr/>
        </p:nvSpPr>
        <p:spPr>
          <a:xfrm>
            <a:off x="1337035" y="2148464"/>
            <a:ext cx="11538409" cy="3416320"/>
          </a:xfrm>
          <a:prstGeom prst="rect">
            <a:avLst/>
          </a:prstGeom>
        </p:spPr>
        <p:txBody>
          <a:bodyPr wrap="square">
            <a:spAutoFit/>
          </a:bodyPr>
          <a:lstStyle/>
          <a:p>
            <a:pPr lvl="0" eaLnBrk="0" fontAlgn="base" hangingPunct="0">
              <a:lnSpc>
                <a:spcPct val="150000"/>
              </a:lnSpc>
              <a:spcBef>
                <a:spcPct val="0"/>
              </a:spcBef>
              <a:spcAft>
                <a:spcPct val="0"/>
              </a:spcAft>
            </a:pPr>
            <a:r>
              <a:rPr lang="el-GR" altLang="el-GR" sz="2400" b="1" u="sng" dirty="0">
                <a:latin typeface="Calibri" panose="020F0502020204030204" pitchFamily="34" charset="0"/>
                <a:ea typeface="Times New Roman" panose="02020603050405020304" pitchFamily="18" charset="0"/>
                <a:cs typeface="Times New Roman" panose="02020603050405020304" pitchFamily="18" charset="0"/>
              </a:rPr>
              <a:t>Επίπεδα συγκέντρωσης της οργανικής ουσίας στο </a:t>
            </a:r>
            <a:r>
              <a:rPr lang="el-GR" altLang="el-GR" sz="2400" b="1" u="sng" dirty="0" smtClean="0">
                <a:latin typeface="Calibri" panose="020F0502020204030204" pitchFamily="34" charset="0"/>
                <a:ea typeface="Times New Roman" panose="02020603050405020304" pitchFamily="18" charset="0"/>
                <a:cs typeface="Times New Roman" panose="02020603050405020304" pitchFamily="18" charset="0"/>
              </a:rPr>
              <a:t>έδαφος</a:t>
            </a:r>
          </a:p>
          <a:p>
            <a:pPr marL="342900" lvl="0" indent="-342900" eaLnBrk="0" fontAlgn="base" hangingPunct="0">
              <a:lnSpc>
                <a:spcPct val="150000"/>
              </a:lnSpc>
              <a:spcBef>
                <a:spcPct val="0"/>
              </a:spcBef>
              <a:spcAft>
                <a:spcPct val="0"/>
              </a:spcAft>
              <a:buFont typeface="Arial" panose="020B0604020202020204" pitchFamily="34" charset="0"/>
              <a:buChar char="•"/>
            </a:pPr>
            <a:r>
              <a:rPr lang="el-GR" altLang="el-GR" sz="2400" b="1" dirty="0" smtClean="0">
                <a:latin typeface="Book Antiqua" panose="02040602050305030304" pitchFamily="18" charset="0"/>
                <a:ea typeface="Times New Roman" panose="02020603050405020304" pitchFamily="18" charset="0"/>
                <a:cs typeface="Times New Roman" panose="02020603050405020304" pitchFamily="18" charset="0"/>
              </a:rPr>
              <a:t>Κλιματικοί</a:t>
            </a:r>
            <a:endParaRPr lang="el-GR" altLang="el-GR" sz="2400" dirty="0" smtClean="0">
              <a:latin typeface="Book Antiqua" panose="02040602050305030304" pitchFamily="18" charset="0"/>
              <a:ea typeface="Times New Roman" panose="02020603050405020304" pitchFamily="18" charset="0"/>
              <a:cs typeface="Times New Roman" panose="02020603050405020304" pitchFamily="18" charset="0"/>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el-GR" altLang="el-GR" sz="2400" b="1" dirty="0" smtClean="0">
                <a:latin typeface="Book Antiqua" panose="02040602050305030304" pitchFamily="18" charset="0"/>
                <a:ea typeface="Times New Roman" panose="02020603050405020304" pitchFamily="18" charset="0"/>
                <a:cs typeface="Times New Roman" panose="02020603050405020304" pitchFamily="18" charset="0"/>
              </a:rPr>
              <a:t>Εδαφικός τύπος</a:t>
            </a:r>
            <a:endParaRPr lang="el-GR" altLang="el-GR" sz="2400" dirty="0" smtClean="0">
              <a:latin typeface="Book Antiqua" panose="02040602050305030304" pitchFamily="18" charset="0"/>
              <a:ea typeface="Times New Roman" panose="02020603050405020304" pitchFamily="18" charset="0"/>
              <a:cs typeface="Times New Roman" panose="02020603050405020304" pitchFamily="18" charset="0"/>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el-GR" altLang="el-GR" sz="2400" b="1" dirty="0" smtClean="0">
                <a:latin typeface="Book Antiqua" panose="02040602050305030304" pitchFamily="18" charset="0"/>
                <a:ea typeface="Times New Roman" panose="02020603050405020304" pitchFamily="18" charset="0"/>
                <a:cs typeface="Times New Roman" panose="02020603050405020304" pitchFamily="18" charset="0"/>
              </a:rPr>
              <a:t>Η </a:t>
            </a:r>
            <a:r>
              <a:rPr lang="el-GR" altLang="el-GR" sz="2400" b="1" dirty="0">
                <a:latin typeface="Book Antiqua" panose="02040602050305030304" pitchFamily="18" charset="0"/>
                <a:ea typeface="Times New Roman" panose="02020603050405020304" pitchFamily="18" charset="0"/>
                <a:cs typeface="Times New Roman" panose="02020603050405020304" pitchFamily="18" charset="0"/>
              </a:rPr>
              <a:t>φυτική </a:t>
            </a:r>
            <a:r>
              <a:rPr lang="el-GR" altLang="el-GR" sz="2400" b="1" dirty="0" smtClean="0">
                <a:latin typeface="Book Antiqua" panose="02040602050305030304" pitchFamily="18" charset="0"/>
                <a:ea typeface="Times New Roman" panose="02020603050405020304" pitchFamily="18" charset="0"/>
                <a:cs typeface="Times New Roman" panose="02020603050405020304" pitchFamily="18" charset="0"/>
              </a:rPr>
              <a:t>ανάπτυξη</a:t>
            </a:r>
            <a:endParaRPr lang="el-GR" altLang="el-GR" sz="2400" dirty="0" smtClean="0">
              <a:latin typeface="Book Antiqua" panose="02040602050305030304" pitchFamily="18" charset="0"/>
              <a:ea typeface="Times New Roman" panose="02020603050405020304" pitchFamily="18" charset="0"/>
              <a:cs typeface="Times New Roman" panose="02020603050405020304" pitchFamily="18" charset="0"/>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el-GR" altLang="el-GR" sz="2400" b="1" dirty="0" smtClean="0">
                <a:latin typeface="Book Antiqua" panose="02040602050305030304" pitchFamily="18" charset="0"/>
                <a:ea typeface="Times New Roman" panose="02020603050405020304" pitchFamily="18" charset="0"/>
                <a:cs typeface="Times New Roman" panose="02020603050405020304" pitchFamily="18" charset="0"/>
              </a:rPr>
              <a:t>Η τοπογραφία</a:t>
            </a:r>
            <a:endParaRPr lang="en-US" altLang="el-GR" sz="2400" dirty="0">
              <a:latin typeface="Book Antiqua" panose="02040602050305030304" pitchFamily="18" charset="0"/>
              <a:ea typeface="Times New Roman" panose="02020603050405020304" pitchFamily="18" charset="0"/>
              <a:cs typeface="Times New Roman" panose="02020603050405020304" pitchFamily="18" charset="0"/>
            </a:endParaRPr>
          </a:p>
          <a:p>
            <a:pPr marL="342900" lvl="0" indent="-342900" eaLnBrk="0" fontAlgn="base" hangingPunct="0">
              <a:lnSpc>
                <a:spcPct val="150000"/>
              </a:lnSpc>
              <a:spcBef>
                <a:spcPct val="0"/>
              </a:spcBef>
              <a:spcAft>
                <a:spcPct val="0"/>
              </a:spcAft>
              <a:buFont typeface="Arial" panose="020B0604020202020204" pitchFamily="34" charset="0"/>
              <a:buChar char="•"/>
            </a:pPr>
            <a:r>
              <a:rPr lang="el-GR" altLang="el-GR" sz="2400" b="1" dirty="0" smtClean="0">
                <a:latin typeface="Book Antiqua" panose="02040602050305030304" pitchFamily="18" charset="0"/>
                <a:ea typeface="Times New Roman" panose="02020603050405020304" pitchFamily="18" charset="0"/>
              </a:rPr>
              <a:t>Η </a:t>
            </a:r>
            <a:r>
              <a:rPr lang="el-GR" altLang="el-GR" sz="2400" b="1" dirty="0">
                <a:latin typeface="Book Antiqua" panose="02040602050305030304" pitchFamily="18" charset="0"/>
                <a:ea typeface="Times New Roman" panose="02020603050405020304" pitchFamily="18" charset="0"/>
              </a:rPr>
              <a:t>μηχανική κατεργασία του εδάφους</a:t>
            </a:r>
            <a:r>
              <a:rPr lang="el-GR" altLang="el-GR" sz="2400" dirty="0">
                <a:latin typeface="Book Antiqua" panose="02040602050305030304" pitchFamily="18" charset="0"/>
                <a:ea typeface="Times New Roman" panose="02020603050405020304" pitchFamily="18" charset="0"/>
              </a:rPr>
              <a:t>. </a:t>
            </a:r>
            <a:endParaRPr lang="el-GR" altLang="el-GR" sz="2400" dirty="0">
              <a:latin typeface="Book Antiqua" panose="02040602050305030304" pitchFamily="18" charset="0"/>
            </a:endParaRPr>
          </a:p>
        </p:txBody>
      </p:sp>
      <p:sp>
        <p:nvSpPr>
          <p:cNvPr id="5" name="Text Box 67"/>
          <p:cNvSpPr txBox="1">
            <a:spLocks noChangeArrowheads="1"/>
          </p:cNvSpPr>
          <p:nvPr/>
        </p:nvSpPr>
        <p:spPr bwMode="auto">
          <a:xfrm>
            <a:off x="4372930" y="6299239"/>
            <a:ext cx="113845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u="sng"/>
              <a:t>Ελλάδα</a:t>
            </a:r>
          </a:p>
        </p:txBody>
      </p:sp>
      <p:sp>
        <p:nvSpPr>
          <p:cNvPr id="6" name="Text Box 68"/>
          <p:cNvSpPr txBox="1">
            <a:spLocks noChangeArrowheads="1"/>
          </p:cNvSpPr>
          <p:nvPr/>
        </p:nvSpPr>
        <p:spPr bwMode="auto">
          <a:xfrm>
            <a:off x="6843712" y="6164299"/>
            <a:ext cx="13436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u="sng"/>
              <a:t>Βρετανία</a:t>
            </a:r>
          </a:p>
        </p:txBody>
      </p:sp>
      <p:sp>
        <p:nvSpPr>
          <p:cNvPr id="7" name="Text Box 69"/>
          <p:cNvSpPr txBox="1">
            <a:spLocks noChangeArrowheads="1"/>
          </p:cNvSpPr>
          <p:nvPr/>
        </p:nvSpPr>
        <p:spPr bwMode="auto">
          <a:xfrm>
            <a:off x="3994151" y="6582153"/>
            <a:ext cx="93487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Βαρύ </a:t>
            </a:r>
          </a:p>
        </p:txBody>
      </p:sp>
      <p:sp>
        <p:nvSpPr>
          <p:cNvPr id="8" name="Text Box 70"/>
          <p:cNvSpPr txBox="1">
            <a:spLocks noChangeArrowheads="1"/>
          </p:cNvSpPr>
          <p:nvPr/>
        </p:nvSpPr>
        <p:spPr bwMode="auto">
          <a:xfrm>
            <a:off x="5014917" y="6624320"/>
            <a:ext cx="12442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Ελαφρύ </a:t>
            </a:r>
          </a:p>
        </p:txBody>
      </p:sp>
      <p:sp>
        <p:nvSpPr>
          <p:cNvPr id="9" name="Text Box 71"/>
          <p:cNvSpPr txBox="1">
            <a:spLocks noChangeArrowheads="1"/>
          </p:cNvSpPr>
          <p:nvPr/>
        </p:nvSpPr>
        <p:spPr bwMode="auto">
          <a:xfrm>
            <a:off x="6523039" y="6582153"/>
            <a:ext cx="93487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Βαρύ </a:t>
            </a:r>
          </a:p>
        </p:txBody>
      </p:sp>
      <p:sp>
        <p:nvSpPr>
          <p:cNvPr id="10" name="Text Box 72"/>
          <p:cNvSpPr txBox="1">
            <a:spLocks noChangeArrowheads="1"/>
          </p:cNvSpPr>
          <p:nvPr/>
        </p:nvSpPr>
        <p:spPr bwMode="auto">
          <a:xfrm>
            <a:off x="7529516" y="6624320"/>
            <a:ext cx="124425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Ελαφρύ </a:t>
            </a:r>
          </a:p>
        </p:txBody>
      </p:sp>
      <p:sp>
        <p:nvSpPr>
          <p:cNvPr id="11" name="Text Box 73"/>
          <p:cNvSpPr txBox="1">
            <a:spLocks noChangeArrowheads="1"/>
          </p:cNvSpPr>
          <p:nvPr/>
        </p:nvSpPr>
        <p:spPr bwMode="auto">
          <a:xfrm>
            <a:off x="1752601" y="7084343"/>
            <a:ext cx="225016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Καλλιεργούμενο</a:t>
            </a:r>
          </a:p>
        </p:txBody>
      </p:sp>
      <p:sp>
        <p:nvSpPr>
          <p:cNvPr id="12" name="Text Box 74"/>
          <p:cNvSpPr txBox="1">
            <a:spLocks noChangeArrowheads="1"/>
          </p:cNvSpPr>
          <p:nvPr/>
        </p:nvSpPr>
        <p:spPr bwMode="auto">
          <a:xfrm>
            <a:off x="1752601" y="7544366"/>
            <a:ext cx="117339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Δασικό </a:t>
            </a:r>
          </a:p>
        </p:txBody>
      </p:sp>
      <p:sp>
        <p:nvSpPr>
          <p:cNvPr id="13" name="Text Box 75"/>
          <p:cNvSpPr txBox="1">
            <a:spLocks noChangeArrowheads="1"/>
          </p:cNvSpPr>
          <p:nvPr/>
        </p:nvSpPr>
        <p:spPr bwMode="auto">
          <a:xfrm>
            <a:off x="4235451" y="7084343"/>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2</a:t>
            </a:r>
          </a:p>
        </p:txBody>
      </p:sp>
      <p:sp>
        <p:nvSpPr>
          <p:cNvPr id="14" name="Text Box 76"/>
          <p:cNvSpPr txBox="1">
            <a:spLocks noChangeArrowheads="1"/>
          </p:cNvSpPr>
          <p:nvPr/>
        </p:nvSpPr>
        <p:spPr bwMode="auto">
          <a:xfrm>
            <a:off x="5334000" y="7084343"/>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1</a:t>
            </a:r>
          </a:p>
        </p:txBody>
      </p:sp>
      <p:sp>
        <p:nvSpPr>
          <p:cNvPr id="15" name="Text Box 77"/>
          <p:cNvSpPr txBox="1">
            <a:spLocks noChangeArrowheads="1"/>
          </p:cNvSpPr>
          <p:nvPr/>
        </p:nvSpPr>
        <p:spPr bwMode="auto">
          <a:xfrm>
            <a:off x="6705600" y="7084343"/>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5</a:t>
            </a:r>
          </a:p>
        </p:txBody>
      </p:sp>
      <p:sp>
        <p:nvSpPr>
          <p:cNvPr id="16" name="Text Box 78"/>
          <p:cNvSpPr txBox="1">
            <a:spLocks noChangeArrowheads="1"/>
          </p:cNvSpPr>
          <p:nvPr/>
        </p:nvSpPr>
        <p:spPr bwMode="auto">
          <a:xfrm>
            <a:off x="7848601" y="7084343"/>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3</a:t>
            </a:r>
          </a:p>
        </p:txBody>
      </p:sp>
      <p:sp>
        <p:nvSpPr>
          <p:cNvPr id="17" name="Text Box 79"/>
          <p:cNvSpPr txBox="1">
            <a:spLocks noChangeArrowheads="1"/>
          </p:cNvSpPr>
          <p:nvPr/>
        </p:nvSpPr>
        <p:spPr bwMode="auto">
          <a:xfrm>
            <a:off x="7848601" y="7636369"/>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4</a:t>
            </a:r>
          </a:p>
        </p:txBody>
      </p:sp>
      <p:sp>
        <p:nvSpPr>
          <p:cNvPr id="18" name="Text Box 80"/>
          <p:cNvSpPr txBox="1">
            <a:spLocks noChangeArrowheads="1"/>
          </p:cNvSpPr>
          <p:nvPr/>
        </p:nvSpPr>
        <p:spPr bwMode="auto">
          <a:xfrm>
            <a:off x="6705600" y="7636369"/>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7</a:t>
            </a:r>
          </a:p>
        </p:txBody>
      </p:sp>
      <p:sp>
        <p:nvSpPr>
          <p:cNvPr id="19" name="Text Box 81"/>
          <p:cNvSpPr txBox="1">
            <a:spLocks noChangeArrowheads="1"/>
          </p:cNvSpPr>
          <p:nvPr/>
        </p:nvSpPr>
        <p:spPr bwMode="auto">
          <a:xfrm>
            <a:off x="5334000" y="7636369"/>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3</a:t>
            </a:r>
          </a:p>
        </p:txBody>
      </p:sp>
      <p:sp>
        <p:nvSpPr>
          <p:cNvPr id="20" name="Text Box 82"/>
          <p:cNvSpPr txBox="1">
            <a:spLocks noChangeArrowheads="1"/>
          </p:cNvSpPr>
          <p:nvPr/>
        </p:nvSpPr>
        <p:spPr bwMode="auto">
          <a:xfrm>
            <a:off x="4267200" y="7636369"/>
            <a:ext cx="33855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5</a:t>
            </a:r>
          </a:p>
        </p:txBody>
      </p:sp>
    </p:spTree>
    <p:extLst>
      <p:ext uri="{BB962C8B-B14F-4D97-AF65-F5344CB8AC3E}">
        <p14:creationId xmlns:p14="http://schemas.microsoft.com/office/powerpoint/2010/main" xmlns="" val="37350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linds(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par>
                          <p:cTn id="26" fill="hold">
                            <p:stCondLst>
                              <p:cond delay="500"/>
                            </p:stCondLst>
                            <p:childTnLst>
                              <p:par>
                                <p:cTn id="27" presetID="3" presetClass="entr" presetSubtype="1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par>
                          <p:cTn id="35" fill="hold">
                            <p:stCondLst>
                              <p:cond delay="500"/>
                            </p:stCondLst>
                            <p:childTnLst>
                              <p:par>
                                <p:cTn id="36" presetID="3" presetClass="entr" presetSubtype="1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blinds(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childTnLst>
                          </p:cTn>
                        </p:par>
                        <p:par>
                          <p:cTn id="44" fill="hold">
                            <p:stCondLst>
                              <p:cond delay="500"/>
                            </p:stCondLst>
                            <p:childTnLst>
                              <p:par>
                                <p:cTn id="45" presetID="3" presetClass="entr" presetSubtype="1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par>
                          <p:cTn id="53" fill="hold">
                            <p:stCondLst>
                              <p:cond delay="500"/>
                            </p:stCondLst>
                            <p:childTnLst>
                              <p:par>
                                <p:cTn id="54" presetID="3" presetClass="entr" presetSubtype="1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linds(horizont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blinds(horizontal)">
                                      <p:cBhvr>
                                        <p:cTn id="61" dur="500"/>
                                        <p:tgtEl>
                                          <p:spTgt spid="20"/>
                                        </p:tgtEl>
                                      </p:cBhvr>
                                    </p:animEffect>
                                  </p:childTnLst>
                                </p:cTn>
                              </p:par>
                            </p:childTnLst>
                          </p:cTn>
                        </p:par>
                        <p:par>
                          <p:cTn id="62" fill="hold">
                            <p:stCondLst>
                              <p:cond delay="500"/>
                            </p:stCondLst>
                            <p:childTnLst>
                              <p:par>
                                <p:cTn id="63" presetID="3" presetClass="entr" presetSubtype="1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linds(horizontal)">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linds(horizontal)">
                                      <p:cBhvr>
                                        <p:cTn id="70" dur="500"/>
                                        <p:tgtEl>
                                          <p:spTgt spid="18"/>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blinds(horizontal)">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Text Box 4"/>
          <p:cNvSpPr txBox="1">
            <a:spLocks noChangeArrowheads="1"/>
          </p:cNvSpPr>
          <p:nvPr/>
        </p:nvSpPr>
        <p:spPr bwMode="auto">
          <a:xfrm>
            <a:off x="3297239" y="1012049"/>
            <a:ext cx="197842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u="sng" dirty="0"/>
              <a:t>Θερμοκρασία</a:t>
            </a:r>
            <a:r>
              <a:rPr lang="el-GR" altLang="el-GR" dirty="0"/>
              <a:t>:</a:t>
            </a:r>
          </a:p>
        </p:txBody>
      </p:sp>
      <p:sp>
        <p:nvSpPr>
          <p:cNvPr id="126981" name="Rectangle 5"/>
          <p:cNvSpPr>
            <a:spLocks noChangeArrowheads="1"/>
          </p:cNvSpPr>
          <p:nvPr/>
        </p:nvSpPr>
        <p:spPr bwMode="auto">
          <a:xfrm>
            <a:off x="1579565" y="1472073"/>
            <a:ext cx="885983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l-GR" altLang="el-GR"/>
              <a:t>Τα βακτήρια έχουν μέγιστο δραστηριότητας περίπου στους </a:t>
            </a:r>
            <a:r>
              <a:rPr lang="en-US" altLang="el-GR"/>
              <a:t>30-35 </a:t>
            </a:r>
            <a:r>
              <a:rPr lang="en-US" altLang="el-GR" baseline="30000"/>
              <a:t>0</a:t>
            </a:r>
            <a:r>
              <a:rPr lang="en-US" altLang="el-GR"/>
              <a:t>C.</a:t>
            </a:r>
            <a:endParaRPr lang="el-GR" altLang="el-GR"/>
          </a:p>
        </p:txBody>
      </p:sp>
      <p:sp>
        <p:nvSpPr>
          <p:cNvPr id="126996" name="Arc 20"/>
          <p:cNvSpPr>
            <a:spLocks/>
          </p:cNvSpPr>
          <p:nvPr/>
        </p:nvSpPr>
        <p:spPr bwMode="auto">
          <a:xfrm flipH="1" flipV="1">
            <a:off x="2887663" y="3289543"/>
            <a:ext cx="4800601" cy="2484120"/>
          </a:xfrm>
          <a:custGeom>
            <a:avLst/>
            <a:gdLst>
              <a:gd name="T0" fmla="*/ 0 w 21600"/>
              <a:gd name="T1" fmla="*/ 0 h 21600"/>
              <a:gd name="T2" fmla="*/ 4800600 w 21600"/>
              <a:gd name="T3" fmla="*/ 2057400 h 21600"/>
              <a:gd name="T4" fmla="*/ 0 w 21600"/>
              <a:gd name="T5" fmla="*/ 205740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l-GR"/>
          </a:p>
        </p:txBody>
      </p:sp>
      <p:grpSp>
        <p:nvGrpSpPr>
          <p:cNvPr id="2" name="Group 21"/>
          <p:cNvGrpSpPr>
            <a:grpSpLocks/>
          </p:cNvGrpSpPr>
          <p:nvPr/>
        </p:nvGrpSpPr>
        <p:grpSpPr bwMode="auto">
          <a:xfrm>
            <a:off x="2887665" y="6574871"/>
            <a:ext cx="7382124" cy="654428"/>
            <a:chOff x="1200" y="2112"/>
            <a:chExt cx="4590" cy="488"/>
          </a:xfrm>
        </p:grpSpPr>
        <p:sp>
          <p:nvSpPr>
            <p:cNvPr id="34855" name="Line 22"/>
            <p:cNvSpPr>
              <a:spLocks noChangeShapeType="1"/>
            </p:cNvSpPr>
            <p:nvPr/>
          </p:nvSpPr>
          <p:spPr bwMode="auto">
            <a:xfrm>
              <a:off x="1200" y="2160"/>
              <a:ext cx="29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4856" name="Text Box 23"/>
            <p:cNvSpPr txBox="1">
              <a:spLocks noChangeArrowheads="1"/>
            </p:cNvSpPr>
            <p:nvPr/>
          </p:nvSpPr>
          <p:spPr bwMode="auto">
            <a:xfrm>
              <a:off x="4368" y="2208"/>
              <a:ext cx="1422"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Έτη στη Νιγηρία</a:t>
              </a:r>
            </a:p>
          </p:txBody>
        </p:sp>
        <p:sp>
          <p:nvSpPr>
            <p:cNvPr id="34857" name="Line 24"/>
            <p:cNvSpPr>
              <a:spLocks noChangeShapeType="1"/>
            </p:cNvSpPr>
            <p:nvPr/>
          </p:nvSpPr>
          <p:spPr bwMode="auto">
            <a:xfrm>
              <a:off x="1776" y="211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58" name="Line 25"/>
            <p:cNvSpPr>
              <a:spLocks noChangeShapeType="1"/>
            </p:cNvSpPr>
            <p:nvPr/>
          </p:nvSpPr>
          <p:spPr bwMode="auto">
            <a:xfrm>
              <a:off x="2400" y="211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59" name="Line 26"/>
            <p:cNvSpPr>
              <a:spLocks noChangeShapeType="1"/>
            </p:cNvSpPr>
            <p:nvPr/>
          </p:nvSpPr>
          <p:spPr bwMode="auto">
            <a:xfrm>
              <a:off x="2976" y="211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60" name="Line 27"/>
            <p:cNvSpPr>
              <a:spLocks noChangeShapeType="1"/>
            </p:cNvSpPr>
            <p:nvPr/>
          </p:nvSpPr>
          <p:spPr bwMode="auto">
            <a:xfrm>
              <a:off x="3600" y="211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61" name="Line 28"/>
            <p:cNvSpPr>
              <a:spLocks noChangeShapeType="1"/>
            </p:cNvSpPr>
            <p:nvPr/>
          </p:nvSpPr>
          <p:spPr bwMode="auto">
            <a:xfrm>
              <a:off x="4176" y="211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62" name="Text Box 29"/>
            <p:cNvSpPr txBox="1">
              <a:spLocks noChangeArrowheads="1"/>
            </p:cNvSpPr>
            <p:nvPr/>
          </p:nvSpPr>
          <p:spPr bwMode="auto">
            <a:xfrm>
              <a:off x="1584" y="2256"/>
              <a:ext cx="354"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0,5</a:t>
              </a:r>
            </a:p>
          </p:txBody>
        </p:sp>
        <p:sp>
          <p:nvSpPr>
            <p:cNvPr id="34863" name="Text Box 30"/>
            <p:cNvSpPr txBox="1">
              <a:spLocks noChangeArrowheads="1"/>
            </p:cNvSpPr>
            <p:nvPr/>
          </p:nvSpPr>
          <p:spPr bwMode="auto">
            <a:xfrm>
              <a:off x="2304" y="2256"/>
              <a:ext cx="211"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1</a:t>
              </a:r>
            </a:p>
          </p:txBody>
        </p:sp>
        <p:sp>
          <p:nvSpPr>
            <p:cNvPr id="34864" name="Text Box 31"/>
            <p:cNvSpPr txBox="1">
              <a:spLocks noChangeArrowheads="1"/>
            </p:cNvSpPr>
            <p:nvPr/>
          </p:nvSpPr>
          <p:spPr bwMode="auto">
            <a:xfrm>
              <a:off x="2812" y="2256"/>
              <a:ext cx="354"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1,5</a:t>
              </a:r>
            </a:p>
          </p:txBody>
        </p:sp>
        <p:sp>
          <p:nvSpPr>
            <p:cNvPr id="34865" name="Text Box 32"/>
            <p:cNvSpPr txBox="1">
              <a:spLocks noChangeArrowheads="1"/>
            </p:cNvSpPr>
            <p:nvPr/>
          </p:nvSpPr>
          <p:spPr bwMode="auto">
            <a:xfrm>
              <a:off x="3504" y="2256"/>
              <a:ext cx="211"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2</a:t>
              </a:r>
            </a:p>
          </p:txBody>
        </p:sp>
        <p:sp>
          <p:nvSpPr>
            <p:cNvPr id="34866" name="Text Box 33"/>
            <p:cNvSpPr txBox="1">
              <a:spLocks noChangeArrowheads="1"/>
            </p:cNvSpPr>
            <p:nvPr/>
          </p:nvSpPr>
          <p:spPr bwMode="auto">
            <a:xfrm>
              <a:off x="4032" y="2256"/>
              <a:ext cx="354"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2,5</a:t>
              </a:r>
            </a:p>
          </p:txBody>
        </p:sp>
      </p:grpSp>
      <p:grpSp>
        <p:nvGrpSpPr>
          <p:cNvPr id="3" name="Group 34"/>
          <p:cNvGrpSpPr>
            <a:grpSpLocks/>
          </p:cNvGrpSpPr>
          <p:nvPr/>
        </p:nvGrpSpPr>
        <p:grpSpPr bwMode="auto">
          <a:xfrm>
            <a:off x="2963866" y="2735600"/>
            <a:ext cx="7305674" cy="644031"/>
            <a:chOff x="1248" y="96"/>
            <a:chExt cx="4602" cy="480"/>
          </a:xfrm>
        </p:grpSpPr>
        <p:sp>
          <p:nvSpPr>
            <p:cNvPr id="34843" name="Line 35"/>
            <p:cNvSpPr>
              <a:spLocks noChangeShapeType="1"/>
            </p:cNvSpPr>
            <p:nvPr/>
          </p:nvSpPr>
          <p:spPr bwMode="auto">
            <a:xfrm>
              <a:off x="1248" y="480"/>
              <a:ext cx="297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4844" name="Text Box 36"/>
            <p:cNvSpPr txBox="1">
              <a:spLocks noChangeArrowheads="1"/>
            </p:cNvSpPr>
            <p:nvPr/>
          </p:nvSpPr>
          <p:spPr bwMode="auto">
            <a:xfrm>
              <a:off x="4416" y="96"/>
              <a:ext cx="1434"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Έτη στην Αγγλία</a:t>
              </a:r>
            </a:p>
          </p:txBody>
        </p:sp>
        <p:sp>
          <p:nvSpPr>
            <p:cNvPr id="34845" name="Line 37"/>
            <p:cNvSpPr>
              <a:spLocks noChangeShapeType="1"/>
            </p:cNvSpPr>
            <p:nvPr/>
          </p:nvSpPr>
          <p:spPr bwMode="auto">
            <a:xfrm>
              <a:off x="1824" y="43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46" name="Line 38"/>
            <p:cNvSpPr>
              <a:spLocks noChangeShapeType="1"/>
            </p:cNvSpPr>
            <p:nvPr/>
          </p:nvSpPr>
          <p:spPr bwMode="auto">
            <a:xfrm>
              <a:off x="2448" y="43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47" name="Line 39"/>
            <p:cNvSpPr>
              <a:spLocks noChangeShapeType="1"/>
            </p:cNvSpPr>
            <p:nvPr/>
          </p:nvSpPr>
          <p:spPr bwMode="auto">
            <a:xfrm>
              <a:off x="3024" y="43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48" name="Line 40"/>
            <p:cNvSpPr>
              <a:spLocks noChangeShapeType="1"/>
            </p:cNvSpPr>
            <p:nvPr/>
          </p:nvSpPr>
          <p:spPr bwMode="auto">
            <a:xfrm>
              <a:off x="3648" y="43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49" name="Line 41"/>
            <p:cNvSpPr>
              <a:spLocks noChangeShapeType="1"/>
            </p:cNvSpPr>
            <p:nvPr/>
          </p:nvSpPr>
          <p:spPr bwMode="auto">
            <a:xfrm>
              <a:off x="4224" y="432"/>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50" name="Text Box 42"/>
            <p:cNvSpPr txBox="1">
              <a:spLocks noChangeArrowheads="1"/>
            </p:cNvSpPr>
            <p:nvPr/>
          </p:nvSpPr>
          <p:spPr bwMode="auto">
            <a:xfrm>
              <a:off x="1632" y="145"/>
              <a:ext cx="310"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  2</a:t>
              </a:r>
            </a:p>
          </p:txBody>
        </p:sp>
        <p:sp>
          <p:nvSpPr>
            <p:cNvPr id="34851" name="Text Box 43"/>
            <p:cNvSpPr txBox="1">
              <a:spLocks noChangeArrowheads="1"/>
            </p:cNvSpPr>
            <p:nvPr/>
          </p:nvSpPr>
          <p:spPr bwMode="auto">
            <a:xfrm>
              <a:off x="2352" y="145"/>
              <a:ext cx="213"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4</a:t>
              </a:r>
            </a:p>
          </p:txBody>
        </p:sp>
        <p:sp>
          <p:nvSpPr>
            <p:cNvPr id="34852" name="Text Box 44"/>
            <p:cNvSpPr txBox="1">
              <a:spLocks noChangeArrowheads="1"/>
            </p:cNvSpPr>
            <p:nvPr/>
          </p:nvSpPr>
          <p:spPr bwMode="auto">
            <a:xfrm>
              <a:off x="2860" y="145"/>
              <a:ext cx="262"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 6</a:t>
              </a:r>
            </a:p>
          </p:txBody>
        </p:sp>
        <p:sp>
          <p:nvSpPr>
            <p:cNvPr id="34853" name="Text Box 45"/>
            <p:cNvSpPr txBox="1">
              <a:spLocks noChangeArrowheads="1"/>
            </p:cNvSpPr>
            <p:nvPr/>
          </p:nvSpPr>
          <p:spPr bwMode="auto">
            <a:xfrm>
              <a:off x="3552" y="145"/>
              <a:ext cx="213"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8</a:t>
              </a:r>
            </a:p>
          </p:txBody>
        </p:sp>
        <p:sp>
          <p:nvSpPr>
            <p:cNvPr id="34854" name="Text Box 46"/>
            <p:cNvSpPr txBox="1">
              <a:spLocks noChangeArrowheads="1"/>
            </p:cNvSpPr>
            <p:nvPr/>
          </p:nvSpPr>
          <p:spPr bwMode="auto">
            <a:xfrm>
              <a:off x="4080" y="145"/>
              <a:ext cx="310" cy="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10</a:t>
              </a:r>
            </a:p>
          </p:txBody>
        </p:sp>
      </p:grpSp>
      <p:grpSp>
        <p:nvGrpSpPr>
          <p:cNvPr id="4" name="Group 47"/>
          <p:cNvGrpSpPr>
            <a:grpSpLocks/>
          </p:cNvGrpSpPr>
          <p:nvPr/>
        </p:nvGrpSpPr>
        <p:grpSpPr bwMode="auto">
          <a:xfrm>
            <a:off x="1717676" y="3004783"/>
            <a:ext cx="5970589" cy="4209249"/>
            <a:chOff x="79" y="309"/>
            <a:chExt cx="3761" cy="2148"/>
          </a:xfrm>
        </p:grpSpPr>
        <p:grpSp>
          <p:nvGrpSpPr>
            <p:cNvPr id="5" name="Group 48"/>
            <p:cNvGrpSpPr>
              <a:grpSpLocks/>
            </p:cNvGrpSpPr>
            <p:nvPr/>
          </p:nvGrpSpPr>
          <p:grpSpPr bwMode="auto">
            <a:xfrm>
              <a:off x="79" y="309"/>
              <a:ext cx="833" cy="2148"/>
              <a:chOff x="463" y="335"/>
              <a:chExt cx="833" cy="2148"/>
            </a:xfrm>
          </p:grpSpPr>
          <p:sp>
            <p:nvSpPr>
              <p:cNvPr id="34829" name="Line 49"/>
              <p:cNvSpPr>
                <a:spLocks noChangeShapeType="1"/>
              </p:cNvSpPr>
              <p:nvPr/>
            </p:nvSpPr>
            <p:spPr bwMode="auto">
              <a:xfrm>
                <a:off x="1200" y="480"/>
                <a:ext cx="0" cy="16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l-GR"/>
              </a:p>
            </p:txBody>
          </p:sp>
          <p:sp>
            <p:nvSpPr>
              <p:cNvPr id="34830" name="Text Box 50"/>
              <p:cNvSpPr txBox="1">
                <a:spLocks noChangeArrowheads="1"/>
              </p:cNvSpPr>
              <p:nvPr/>
            </p:nvSpPr>
            <p:spPr bwMode="auto">
              <a:xfrm rot="16200000">
                <a:off x="-438" y="1330"/>
                <a:ext cx="2054" cy="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000"/>
                  <a:t>        % οργανικού </a:t>
                </a:r>
                <a:r>
                  <a:rPr lang="en-US" altLang="el-GR" sz="2000"/>
                  <a:t>C</a:t>
                </a:r>
                <a:r>
                  <a:rPr lang="el-GR" altLang="el-GR" sz="2000"/>
                  <a:t> που προστίθεται</a:t>
                </a:r>
              </a:p>
            </p:txBody>
          </p:sp>
          <p:sp>
            <p:nvSpPr>
              <p:cNvPr id="34831" name="Line 51"/>
              <p:cNvSpPr>
                <a:spLocks noChangeShapeType="1"/>
              </p:cNvSpPr>
              <p:nvPr/>
            </p:nvSpPr>
            <p:spPr bwMode="auto">
              <a:xfrm>
                <a:off x="1056" y="216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32" name="Line 52"/>
              <p:cNvSpPr>
                <a:spLocks noChangeShapeType="1"/>
              </p:cNvSpPr>
              <p:nvPr/>
            </p:nvSpPr>
            <p:spPr bwMode="auto">
              <a:xfrm>
                <a:off x="1056" y="1776"/>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33" name="Line 53"/>
              <p:cNvSpPr>
                <a:spLocks noChangeShapeType="1"/>
              </p:cNvSpPr>
              <p:nvPr/>
            </p:nvSpPr>
            <p:spPr bwMode="auto">
              <a:xfrm>
                <a:off x="1056" y="144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34" name="Line 54"/>
              <p:cNvSpPr>
                <a:spLocks noChangeShapeType="1"/>
              </p:cNvSpPr>
              <p:nvPr/>
            </p:nvSpPr>
            <p:spPr bwMode="auto">
              <a:xfrm>
                <a:off x="1056" y="1104"/>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35" name="Line 55"/>
              <p:cNvSpPr>
                <a:spLocks noChangeShapeType="1"/>
              </p:cNvSpPr>
              <p:nvPr/>
            </p:nvSpPr>
            <p:spPr bwMode="auto">
              <a:xfrm>
                <a:off x="1056" y="816"/>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36" name="Line 56"/>
              <p:cNvSpPr>
                <a:spLocks noChangeShapeType="1"/>
              </p:cNvSpPr>
              <p:nvPr/>
            </p:nvSpPr>
            <p:spPr bwMode="auto">
              <a:xfrm>
                <a:off x="1056" y="480"/>
                <a:ext cx="2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34837" name="Text Box 57"/>
              <p:cNvSpPr txBox="1">
                <a:spLocks noChangeArrowheads="1"/>
              </p:cNvSpPr>
              <p:nvPr/>
            </p:nvSpPr>
            <p:spPr bwMode="auto">
              <a:xfrm>
                <a:off x="672" y="335"/>
                <a:ext cx="407" cy="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100</a:t>
                </a:r>
              </a:p>
            </p:txBody>
          </p:sp>
          <p:sp>
            <p:nvSpPr>
              <p:cNvPr id="34838" name="Text Box 58"/>
              <p:cNvSpPr txBox="1">
                <a:spLocks noChangeArrowheads="1"/>
              </p:cNvSpPr>
              <p:nvPr/>
            </p:nvSpPr>
            <p:spPr bwMode="auto">
              <a:xfrm>
                <a:off x="748" y="673"/>
                <a:ext cx="359" cy="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80 </a:t>
                </a:r>
              </a:p>
            </p:txBody>
          </p:sp>
          <p:sp>
            <p:nvSpPr>
              <p:cNvPr id="34839" name="Text Box 59"/>
              <p:cNvSpPr txBox="1">
                <a:spLocks noChangeArrowheads="1"/>
              </p:cNvSpPr>
              <p:nvPr/>
            </p:nvSpPr>
            <p:spPr bwMode="auto">
              <a:xfrm>
                <a:off x="748" y="960"/>
                <a:ext cx="359" cy="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60 </a:t>
                </a:r>
              </a:p>
            </p:txBody>
          </p:sp>
          <p:sp>
            <p:nvSpPr>
              <p:cNvPr id="34840" name="Text Box 60"/>
              <p:cNvSpPr txBox="1">
                <a:spLocks noChangeArrowheads="1"/>
              </p:cNvSpPr>
              <p:nvPr/>
            </p:nvSpPr>
            <p:spPr bwMode="auto">
              <a:xfrm>
                <a:off x="748" y="1295"/>
                <a:ext cx="310" cy="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40</a:t>
                </a:r>
              </a:p>
            </p:txBody>
          </p:sp>
          <p:sp>
            <p:nvSpPr>
              <p:cNvPr id="34841" name="Text Box 61"/>
              <p:cNvSpPr txBox="1">
                <a:spLocks noChangeArrowheads="1"/>
              </p:cNvSpPr>
              <p:nvPr/>
            </p:nvSpPr>
            <p:spPr bwMode="auto">
              <a:xfrm>
                <a:off x="748" y="1632"/>
                <a:ext cx="310" cy="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20</a:t>
                </a:r>
              </a:p>
            </p:txBody>
          </p:sp>
          <p:sp>
            <p:nvSpPr>
              <p:cNvPr id="34842" name="Text Box 62"/>
              <p:cNvSpPr txBox="1">
                <a:spLocks noChangeArrowheads="1"/>
              </p:cNvSpPr>
              <p:nvPr/>
            </p:nvSpPr>
            <p:spPr bwMode="auto">
              <a:xfrm>
                <a:off x="844" y="2017"/>
                <a:ext cx="213" cy="2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0</a:t>
                </a:r>
              </a:p>
            </p:txBody>
          </p:sp>
        </p:grpSp>
        <p:sp>
          <p:nvSpPr>
            <p:cNvPr id="34828" name="Line 63"/>
            <p:cNvSpPr>
              <a:spLocks noChangeShapeType="1"/>
            </p:cNvSpPr>
            <p:nvPr/>
          </p:nvSpPr>
          <p:spPr bwMode="auto">
            <a:xfrm>
              <a:off x="3840" y="480"/>
              <a:ext cx="0" cy="16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grpSp>
    </p:spTree>
    <p:extLst>
      <p:ext uri="{BB962C8B-B14F-4D97-AF65-F5344CB8AC3E}">
        <p14:creationId xmlns:p14="http://schemas.microsoft.com/office/powerpoint/2010/main" xmlns="" val="2126341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blinds(horizontal)">
                                      <p:cBhvr>
                                        <p:cTn id="7" dur="500"/>
                                        <p:tgtEl>
                                          <p:spTgt spid="1269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981"/>
                                        </p:tgtEl>
                                        <p:attrNameLst>
                                          <p:attrName>style.visibility</p:attrName>
                                        </p:attrNameLst>
                                      </p:cBhvr>
                                      <p:to>
                                        <p:strVal val="visible"/>
                                      </p:to>
                                    </p:set>
                                    <p:animEffect transition="in" filter="blinds(horizontal)">
                                      <p:cBhvr>
                                        <p:cTn id="12" dur="500"/>
                                        <p:tgtEl>
                                          <p:spTgt spid="1269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996"/>
                                        </p:tgtEl>
                                        <p:attrNameLst>
                                          <p:attrName>style.visibility</p:attrName>
                                        </p:attrNameLst>
                                      </p:cBhvr>
                                      <p:to>
                                        <p:strVal val="visible"/>
                                      </p:to>
                                    </p:set>
                                    <p:animEffect transition="in" filter="wipe(left)">
                                      <p:cBhvr>
                                        <p:cTn id="27" dur="5000"/>
                                        <p:tgtEl>
                                          <p:spTgt spid="1269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P spid="126981" grpId="0"/>
      <p:bldP spid="12699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63600" y="1342978"/>
            <a:ext cx="9804400" cy="4708981"/>
          </a:xfrm>
          <a:prstGeom prst="rect">
            <a:avLst/>
          </a:prstGeom>
        </p:spPr>
        <p:txBody>
          <a:bodyPr wrap="square">
            <a:spAutoFit/>
          </a:bodyPr>
          <a:lstStyle/>
          <a:p>
            <a:pPr marR="12500"/>
            <a:r>
              <a:rPr lang="el-GR" sz="2400" b="1" dirty="0">
                <a:solidFill>
                  <a:srgbClr val="000000"/>
                </a:solidFill>
                <a:latin typeface="Arial" panose="020B0604020202020204" pitchFamily="34" charset="0"/>
              </a:rPr>
              <a:t>Σύσταση της οργανικής ουσίας του </a:t>
            </a:r>
            <a:r>
              <a:rPr lang="el-GR" sz="2400" b="1" dirty="0" smtClean="0">
                <a:solidFill>
                  <a:srgbClr val="000000"/>
                </a:solidFill>
                <a:latin typeface="Arial" panose="020B0604020202020204" pitchFamily="34" charset="0"/>
              </a:rPr>
              <a:t>εδάφους</a:t>
            </a:r>
          </a:p>
          <a:p>
            <a:pPr marR="12500"/>
            <a:endParaRPr lang="el-GR" sz="2400" b="1" dirty="0">
              <a:solidFill>
                <a:srgbClr val="000000"/>
              </a:solidFill>
              <a:latin typeface="Arial" panose="020B0604020202020204" pitchFamily="34" charset="0"/>
            </a:endParaRPr>
          </a:p>
          <a:p>
            <a:pPr>
              <a:lnSpc>
                <a:spcPct val="150000"/>
              </a:lnSpc>
            </a:pPr>
            <a:r>
              <a:rPr lang="el-GR" sz="2400" dirty="0">
                <a:solidFill>
                  <a:srgbClr val="000000"/>
                </a:solidFill>
                <a:latin typeface="Arial" panose="020B0604020202020204" pitchFamily="34" charset="0"/>
              </a:rPr>
              <a:t>Το </a:t>
            </a:r>
            <a:r>
              <a:rPr lang="el-GR" sz="2400" b="1" dirty="0">
                <a:solidFill>
                  <a:srgbClr val="000000"/>
                </a:solidFill>
                <a:latin typeface="Arial" panose="020B0604020202020204" pitchFamily="34" charset="0"/>
              </a:rPr>
              <a:t>10-15% </a:t>
            </a:r>
            <a:r>
              <a:rPr lang="el-GR" sz="2400" dirty="0">
                <a:solidFill>
                  <a:srgbClr val="000000"/>
                </a:solidFill>
                <a:latin typeface="Arial" panose="020B0604020202020204" pitchFamily="34" charset="0"/>
              </a:rPr>
              <a:t>αποτελείται από ενώσεις γνωστής χημικής σύνθεσης, όπως πρωτεΐνες και τα προϊόντα αποσύνθεσής τους. </a:t>
            </a:r>
          </a:p>
          <a:p>
            <a:pPr>
              <a:lnSpc>
                <a:spcPct val="150000"/>
              </a:lnSpc>
            </a:pPr>
            <a:endParaRPr lang="el-GR" sz="2400" dirty="0" smtClean="0">
              <a:solidFill>
                <a:srgbClr val="000000"/>
              </a:solidFill>
              <a:latin typeface="Arial" panose="020B0604020202020204" pitchFamily="34" charset="0"/>
            </a:endParaRPr>
          </a:p>
          <a:p>
            <a:pPr>
              <a:lnSpc>
                <a:spcPct val="150000"/>
              </a:lnSpc>
            </a:pPr>
            <a:r>
              <a:rPr lang="el-GR" sz="2400" dirty="0" smtClean="0">
                <a:solidFill>
                  <a:srgbClr val="000000"/>
                </a:solidFill>
                <a:latin typeface="Arial" panose="020B0604020202020204" pitchFamily="34" charset="0"/>
              </a:rPr>
              <a:t>Το </a:t>
            </a:r>
            <a:r>
              <a:rPr lang="el-GR" sz="2400" b="1" dirty="0">
                <a:solidFill>
                  <a:srgbClr val="000000"/>
                </a:solidFill>
                <a:latin typeface="Arial" panose="020B0604020202020204" pitchFamily="34" charset="0"/>
              </a:rPr>
              <a:t>85-90%</a:t>
            </a:r>
            <a:r>
              <a:rPr lang="el-GR" sz="2400" dirty="0">
                <a:solidFill>
                  <a:srgbClr val="000000"/>
                </a:solidFill>
                <a:latin typeface="Arial" panose="020B0604020202020204" pitchFamily="34" charset="0"/>
              </a:rPr>
              <a:t> αποτελείται από ουσίες του εδαφικού χούμου. Οι ουσίες αυτές λόγω της ιδιομορφίας τους δεν μπορούν να ταξινομηθούν σε οποιαδήποτε ομάδα της οργανικής χημείας. Είναι: 1) χουμικές ουσίες, 2) χουμικά οξέα, 3) </a:t>
            </a:r>
            <a:r>
              <a:rPr lang="el-GR" sz="2400" dirty="0" err="1">
                <a:solidFill>
                  <a:srgbClr val="000000"/>
                </a:solidFill>
                <a:latin typeface="Arial" panose="020B0604020202020204" pitchFamily="34" charset="0"/>
              </a:rPr>
              <a:t>φουλβικά</a:t>
            </a:r>
            <a:r>
              <a:rPr lang="el-GR" sz="2400" dirty="0">
                <a:solidFill>
                  <a:srgbClr val="000000"/>
                </a:solidFill>
                <a:latin typeface="Arial" panose="020B0604020202020204" pitchFamily="34" charset="0"/>
              </a:rPr>
              <a:t> οξέα, 4) </a:t>
            </a:r>
            <a:r>
              <a:rPr lang="el-GR" sz="2400" dirty="0" err="1">
                <a:solidFill>
                  <a:srgbClr val="000000"/>
                </a:solidFill>
                <a:latin typeface="Arial" panose="020B0604020202020204" pitchFamily="34" charset="0"/>
              </a:rPr>
              <a:t>υματομελανικά</a:t>
            </a:r>
            <a:r>
              <a:rPr lang="el-GR" sz="2400" dirty="0">
                <a:solidFill>
                  <a:srgbClr val="000000"/>
                </a:solidFill>
                <a:latin typeface="Arial" panose="020B0604020202020204" pitchFamily="34" charset="0"/>
              </a:rPr>
              <a:t> οξέα.</a:t>
            </a:r>
          </a:p>
        </p:txBody>
      </p:sp>
    </p:spTree>
    <p:extLst>
      <p:ext uri="{BB962C8B-B14F-4D97-AF65-F5344CB8AC3E}">
        <p14:creationId xmlns:p14="http://schemas.microsoft.com/office/powerpoint/2010/main" xmlns="" val="3732334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Εικόνα 7" descr="organic-matter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4765" y="6612892"/>
            <a:ext cx="2381250" cy="1612022"/>
          </a:xfrm>
          <a:prstGeom prst="rect">
            <a:avLst/>
          </a:prstGeom>
          <a:noFill/>
          <a:extLst>
            <a:ext uri="{909E8E84-426E-40DD-AFC4-6F175D3DCCD1}">
              <a14:hiddenFill xmlns:a14="http://schemas.microsoft.com/office/drawing/2010/main" xmlns="">
                <a:solidFill>
                  <a:srgbClr val="FFFFFF"/>
                </a:solidFill>
              </a14:hiddenFill>
            </a:ext>
          </a:extLst>
        </p:spPr>
      </p:pic>
      <p:pic>
        <p:nvPicPr>
          <p:cNvPr id="5121" name="Εικόνα 8" descr="organic-matter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556195" y="6062810"/>
            <a:ext cx="2381250" cy="20585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3"/>
          <p:cNvSpPr>
            <a:spLocks noChangeArrowheads="1"/>
          </p:cNvSpPr>
          <p:nvPr/>
        </p:nvSpPr>
        <p:spPr bwMode="auto">
          <a:xfrm>
            <a:off x="152402" y="184009"/>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Ορθογώνιο 6"/>
          <p:cNvSpPr/>
          <p:nvPr/>
        </p:nvSpPr>
        <p:spPr>
          <a:xfrm>
            <a:off x="71848" y="184009"/>
            <a:ext cx="11978718" cy="6001643"/>
          </a:xfrm>
          <a:prstGeom prst="rect">
            <a:avLst/>
          </a:prstGeom>
        </p:spPr>
        <p:txBody>
          <a:bodyPr wrap="square">
            <a:spAutoFit/>
          </a:bodyPr>
          <a:lstStyle/>
          <a:p>
            <a:pPr lvl="0" eaLnBrk="0" fontAlgn="base" hangingPunct="0">
              <a:lnSpc>
                <a:spcPct val="200000"/>
              </a:lnSpc>
              <a:spcBef>
                <a:spcPct val="0"/>
              </a:spcBef>
              <a:spcAft>
                <a:spcPct val="0"/>
              </a:spcAft>
              <a:buFontTx/>
              <a:buChar char="•"/>
            </a:pPr>
            <a:r>
              <a:rPr lang="el-GR" altLang="el-GR" sz="2400" dirty="0" smtClean="0">
                <a:latin typeface="Calibri" panose="020F0502020204030204" pitchFamily="34" charset="0"/>
                <a:ea typeface="Times New Roman" panose="02020603050405020304" pitchFamily="18" charset="0"/>
                <a:cs typeface="Times New Roman" panose="02020603050405020304" pitchFamily="18" charset="0"/>
              </a:rPr>
              <a:t>Η </a:t>
            </a:r>
            <a:r>
              <a:rPr lang="el-GR" altLang="el-GR" sz="2400" b="1" dirty="0">
                <a:latin typeface="Calibri" panose="020F0502020204030204" pitchFamily="34" charset="0"/>
                <a:ea typeface="Times New Roman" panose="02020603050405020304" pitchFamily="18" charset="0"/>
                <a:cs typeface="Times New Roman" panose="02020603050405020304" pitchFamily="18" charset="0"/>
              </a:rPr>
              <a:t>ενσωμάτωση</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 των φυτικών υπολειμμάτων, μετά τη συγκομιδή</a:t>
            </a:r>
            <a:endParaRPr lang="el-GR" altLang="el-GR" sz="24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200000"/>
              </a:lnSpc>
              <a:spcBef>
                <a:spcPct val="0"/>
              </a:spcBef>
              <a:spcAft>
                <a:spcPct val="0"/>
              </a:spcAft>
              <a:buFontTx/>
              <a:buChar char="•"/>
            </a:pP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Η προσθήκη </a:t>
            </a:r>
            <a:r>
              <a:rPr lang="el-GR" altLang="el-GR" sz="2400" b="1" dirty="0">
                <a:latin typeface="Calibri" panose="020F0502020204030204" pitchFamily="34" charset="0"/>
                <a:ea typeface="Times New Roman" panose="02020603050405020304" pitchFamily="18" charset="0"/>
                <a:cs typeface="Times New Roman" panose="02020603050405020304" pitchFamily="18" charset="0"/>
              </a:rPr>
              <a:t>οργανικών υλικών</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 όπως κοπριά, κομπόστα </a:t>
            </a:r>
            <a:r>
              <a:rPr lang="el-GR" altLang="el-GR" sz="2400" dirty="0" err="1">
                <a:latin typeface="Calibri" panose="020F0502020204030204" pitchFamily="34" charset="0"/>
                <a:ea typeface="Times New Roman" panose="02020603050405020304" pitchFamily="18" charset="0"/>
                <a:cs typeface="Times New Roman" panose="02020603050405020304" pitchFamily="18" charset="0"/>
              </a:rPr>
              <a:t>κλπ</a:t>
            </a:r>
            <a:endParaRPr lang="el-GR" altLang="el-GR" sz="24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200000"/>
              </a:lnSpc>
              <a:spcBef>
                <a:spcPct val="0"/>
              </a:spcBef>
              <a:spcAft>
                <a:spcPct val="0"/>
              </a:spcAft>
              <a:buFontTx/>
              <a:buChar char="•"/>
            </a:pP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Η πρακτική της </a:t>
            </a:r>
            <a:r>
              <a:rPr lang="el-GR" altLang="el-GR" sz="2400" b="1" dirty="0">
                <a:latin typeface="Calibri" panose="020F0502020204030204" pitchFamily="34" charset="0"/>
                <a:ea typeface="Times New Roman" panose="02020603050405020304" pitchFamily="18" charset="0"/>
                <a:cs typeface="Times New Roman" panose="02020603050405020304" pitchFamily="18" charset="0"/>
              </a:rPr>
              <a:t>κάλυψης του εδάφους </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με φυτικά υπολείμματα για τη συγκράτηση της υγρασίας</a:t>
            </a:r>
            <a:endParaRPr lang="el-GR" altLang="el-GR" sz="24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200000"/>
              </a:lnSpc>
              <a:spcBef>
                <a:spcPct val="0"/>
              </a:spcBef>
              <a:spcAft>
                <a:spcPct val="0"/>
              </a:spcAft>
              <a:buFontTx/>
              <a:buChar char="•"/>
            </a:pP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Η </a:t>
            </a:r>
            <a:r>
              <a:rPr lang="el-GR" altLang="el-GR" sz="2400" b="1" dirty="0">
                <a:latin typeface="Calibri" panose="020F0502020204030204" pitchFamily="34" charset="0"/>
                <a:ea typeface="Times New Roman" panose="02020603050405020304" pitchFamily="18" charset="0"/>
                <a:cs typeface="Times New Roman" panose="02020603050405020304" pitchFamily="18" charset="0"/>
              </a:rPr>
              <a:t>αμειψισπορά</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 που περιλαμβάνει πολυετή </a:t>
            </a:r>
            <a:r>
              <a:rPr lang="el-GR" altLang="el-GR" sz="2400" dirty="0" err="1">
                <a:latin typeface="Calibri" panose="020F0502020204030204" pitchFamily="34" charset="0"/>
                <a:ea typeface="Times New Roman" panose="02020603050405020304" pitchFamily="18" charset="0"/>
                <a:cs typeface="Times New Roman" panose="02020603050405020304" pitchFamily="18" charset="0"/>
              </a:rPr>
              <a:t>αγροστώδη</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 και βοσκές</a:t>
            </a:r>
            <a:endParaRPr lang="el-GR" altLang="el-GR" sz="2400"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lnSpc>
                <a:spcPct val="200000"/>
              </a:lnSpc>
              <a:spcBef>
                <a:spcPct val="0"/>
              </a:spcBef>
              <a:spcAft>
                <a:spcPct val="0"/>
              </a:spcAft>
              <a:buFontTx/>
              <a:buChar char="•"/>
            </a:pP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Η </a:t>
            </a:r>
            <a:r>
              <a:rPr lang="el-GR" altLang="el-GR" sz="2400" b="1" dirty="0">
                <a:latin typeface="Calibri" panose="020F0502020204030204" pitchFamily="34" charset="0"/>
                <a:ea typeface="Times New Roman" panose="02020603050405020304" pitchFamily="18" charset="0"/>
                <a:cs typeface="Times New Roman" panose="02020603050405020304" pitchFamily="18" charset="0"/>
              </a:rPr>
              <a:t>ελαχιστοποίηση της κατεργασίας του εδάφους</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 κυρίως κατά τη ζεστή και ξηρή περίοδο του έτους. </a:t>
            </a:r>
            <a:endParaRPr lang="en-US" altLang="el-GR" sz="2400" dirty="0" smtClean="0">
              <a:latin typeface="Calibri" panose="020F0502020204030204" pitchFamily="34" charset="0"/>
              <a:ea typeface="Times New Roman" panose="02020603050405020304" pitchFamily="18" charset="0"/>
              <a:cs typeface="Times New Roman" panose="02020603050405020304" pitchFamily="18" charset="0"/>
            </a:endParaRPr>
          </a:p>
          <a:p>
            <a:pPr lvl="0" eaLnBrk="0" fontAlgn="base" hangingPunct="0">
              <a:lnSpc>
                <a:spcPct val="200000"/>
              </a:lnSpc>
              <a:spcBef>
                <a:spcPct val="0"/>
              </a:spcBef>
              <a:spcAft>
                <a:spcPct val="0"/>
              </a:spcAft>
              <a:buFontTx/>
              <a:buChar char="•"/>
            </a:pPr>
            <a:r>
              <a:rPr lang="el-GR" altLang="el-GR" sz="2400" dirty="0" smtClean="0">
                <a:latin typeface="Calibri" panose="020F0502020204030204" pitchFamily="34" charset="0"/>
                <a:ea typeface="Times New Roman" panose="02020603050405020304" pitchFamily="18" charset="0"/>
                <a:cs typeface="Times New Roman" panose="02020603050405020304" pitchFamily="18" charset="0"/>
              </a:rPr>
              <a:t>Η </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συντήρηση </a:t>
            </a:r>
            <a:r>
              <a:rPr lang="el-GR" altLang="el-GR" sz="2400" b="1" dirty="0">
                <a:latin typeface="Calibri" panose="020F0502020204030204" pitchFamily="34" charset="0"/>
                <a:ea typeface="Times New Roman" panose="02020603050405020304" pitchFamily="18" charset="0"/>
                <a:cs typeface="Times New Roman" panose="02020603050405020304" pitchFamily="18" charset="0"/>
              </a:rPr>
              <a:t>υψηλών επιπέδων υγρασίας </a:t>
            </a:r>
            <a:r>
              <a:rPr lang="el-GR" altLang="el-GR" sz="2400" dirty="0">
                <a:latin typeface="Calibri" panose="020F0502020204030204" pitchFamily="34" charset="0"/>
                <a:ea typeface="Times New Roman" panose="02020603050405020304" pitchFamily="18" charset="0"/>
                <a:cs typeface="Times New Roman" panose="02020603050405020304" pitchFamily="18" charset="0"/>
              </a:rPr>
              <a:t>στο </a:t>
            </a:r>
            <a:r>
              <a:rPr lang="el-GR" altLang="el-GR" sz="2400" dirty="0" smtClean="0">
                <a:latin typeface="Calibri" panose="020F0502020204030204" pitchFamily="34" charset="0"/>
                <a:ea typeface="Times New Roman" panose="02020603050405020304" pitchFamily="18" charset="0"/>
                <a:cs typeface="Times New Roman" panose="02020603050405020304" pitchFamily="18" charset="0"/>
              </a:rPr>
              <a:t>έδαφος</a:t>
            </a:r>
            <a:endParaRPr lang="el-GR" altLang="el-GR" sz="2400" dirty="0"/>
          </a:p>
        </p:txBody>
      </p:sp>
    </p:spTree>
    <p:extLst>
      <p:ext uri="{BB962C8B-B14F-4D97-AF65-F5344CB8AC3E}">
        <p14:creationId xmlns:p14="http://schemas.microsoft.com/office/powerpoint/2010/main" xmlns="" val="1063595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99" name="Text Box 51"/>
          <p:cNvSpPr txBox="1">
            <a:spLocks noChangeArrowheads="1"/>
          </p:cNvSpPr>
          <p:nvPr/>
        </p:nvSpPr>
        <p:spPr bwMode="auto">
          <a:xfrm>
            <a:off x="1402084" y="6379745"/>
            <a:ext cx="1716367"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solidFill>
                  <a:srgbClr val="00589A"/>
                </a:solidFill>
              </a:rPr>
              <a:t>Μικρή </a:t>
            </a:r>
          </a:p>
          <a:p>
            <a:pPr eaLnBrk="1" hangingPunct="1"/>
            <a:r>
              <a:rPr lang="el-GR" altLang="el-GR" dirty="0">
                <a:solidFill>
                  <a:srgbClr val="00589A"/>
                </a:solidFill>
              </a:rPr>
              <a:t>διαλυτότητα</a:t>
            </a:r>
          </a:p>
          <a:p>
            <a:pPr eaLnBrk="1" hangingPunct="1"/>
            <a:r>
              <a:rPr lang="el-GR" altLang="el-GR" dirty="0">
                <a:solidFill>
                  <a:srgbClr val="00589A"/>
                </a:solidFill>
              </a:rPr>
              <a:t>σε νερό</a:t>
            </a:r>
          </a:p>
        </p:txBody>
      </p:sp>
      <p:sp>
        <p:nvSpPr>
          <p:cNvPr id="130053" name="Text Box 5"/>
          <p:cNvSpPr txBox="1">
            <a:spLocks noChangeArrowheads="1"/>
          </p:cNvSpPr>
          <p:nvPr/>
        </p:nvSpPr>
        <p:spPr bwMode="auto">
          <a:xfrm>
            <a:off x="3200404" y="920046"/>
            <a:ext cx="103816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Σχόλια</a:t>
            </a:r>
          </a:p>
        </p:txBody>
      </p:sp>
      <p:sp>
        <p:nvSpPr>
          <p:cNvPr id="130054" name="Text Box 6"/>
          <p:cNvSpPr txBox="1">
            <a:spLocks noChangeArrowheads="1"/>
          </p:cNvSpPr>
          <p:nvPr/>
        </p:nvSpPr>
        <p:spPr bwMode="auto">
          <a:xfrm>
            <a:off x="6172199" y="920046"/>
            <a:ext cx="139814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Επίδραση</a:t>
            </a:r>
          </a:p>
        </p:txBody>
      </p:sp>
      <p:sp>
        <p:nvSpPr>
          <p:cNvPr id="130057" name="Text Box 9"/>
          <p:cNvSpPr txBox="1">
            <a:spLocks noChangeArrowheads="1"/>
          </p:cNvSpPr>
          <p:nvPr/>
        </p:nvSpPr>
        <p:spPr bwMode="auto">
          <a:xfrm>
            <a:off x="3203319" y="1425027"/>
            <a:ext cx="30469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Τα εδάφη </a:t>
            </a:r>
            <a:r>
              <a:rPr lang="el-GR" altLang="el-GR" dirty="0" smtClean="0"/>
              <a:t>σκουραίνουν</a:t>
            </a:r>
            <a:endParaRPr lang="el-GR" altLang="el-GR" dirty="0"/>
          </a:p>
        </p:txBody>
      </p:sp>
      <p:sp>
        <p:nvSpPr>
          <p:cNvPr id="130063" name="Text Box 15"/>
          <p:cNvSpPr txBox="1">
            <a:spLocks noChangeArrowheads="1"/>
          </p:cNvSpPr>
          <p:nvPr/>
        </p:nvSpPr>
        <p:spPr bwMode="auto">
          <a:xfrm>
            <a:off x="3200404" y="2300114"/>
            <a:ext cx="295465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Η </a:t>
            </a:r>
            <a:r>
              <a:rPr lang="en-US" altLang="el-GR" dirty="0" smtClean="0"/>
              <a:t>O</a:t>
            </a:r>
            <a:r>
              <a:rPr lang="el-GR" altLang="el-GR" dirty="0" smtClean="0"/>
              <a:t>.Ο. </a:t>
            </a:r>
            <a:r>
              <a:rPr lang="el-GR" altLang="el-GR" dirty="0"/>
              <a:t>συγκρατεί έως</a:t>
            </a:r>
          </a:p>
          <a:p>
            <a:pPr eaLnBrk="1" hangingPunct="1"/>
            <a:r>
              <a:rPr lang="el-GR" altLang="el-GR" dirty="0"/>
              <a:t>20</a:t>
            </a:r>
            <a:r>
              <a:rPr lang="en-US" altLang="el-GR" dirty="0"/>
              <a:t>x </a:t>
            </a:r>
            <a:r>
              <a:rPr lang="el-GR" altLang="el-GR" dirty="0"/>
              <a:t>το βάρος της σε </a:t>
            </a:r>
          </a:p>
          <a:p>
            <a:pPr eaLnBrk="1" hangingPunct="1"/>
            <a:r>
              <a:rPr lang="el-GR" altLang="el-GR" dirty="0"/>
              <a:t>νερό</a:t>
            </a:r>
          </a:p>
        </p:txBody>
      </p:sp>
      <p:sp>
        <p:nvSpPr>
          <p:cNvPr id="130066" name="Text Box 18"/>
          <p:cNvSpPr txBox="1">
            <a:spLocks noChangeArrowheads="1"/>
          </p:cNvSpPr>
          <p:nvPr/>
        </p:nvSpPr>
        <p:spPr bwMode="auto">
          <a:xfrm>
            <a:off x="6092829" y="3220156"/>
            <a:ext cx="2986267"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Αποφεύγεται ξηρασία </a:t>
            </a:r>
          </a:p>
        </p:txBody>
      </p:sp>
      <p:sp>
        <p:nvSpPr>
          <p:cNvPr id="130078" name="Text Box 30"/>
          <p:cNvSpPr txBox="1">
            <a:spLocks noChangeArrowheads="1"/>
          </p:cNvSpPr>
          <p:nvPr/>
        </p:nvSpPr>
        <p:spPr bwMode="auto">
          <a:xfrm>
            <a:off x="3200400" y="3680181"/>
            <a:ext cx="2501006"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Η </a:t>
            </a:r>
            <a:r>
              <a:rPr lang="el-GR" altLang="el-GR" dirty="0" smtClean="0"/>
              <a:t>Ο.Ο. </a:t>
            </a:r>
            <a:r>
              <a:rPr lang="el-GR" altLang="el-GR" dirty="0"/>
              <a:t>συγκρατεί </a:t>
            </a:r>
          </a:p>
          <a:p>
            <a:pPr eaLnBrk="1" hangingPunct="1"/>
            <a:r>
              <a:rPr lang="el-GR" altLang="el-GR" dirty="0" err="1"/>
              <a:t>τεμαχίδια</a:t>
            </a:r>
            <a:r>
              <a:rPr lang="el-GR" altLang="el-GR" dirty="0"/>
              <a:t> εδάφους</a:t>
            </a:r>
          </a:p>
          <a:p>
            <a:pPr eaLnBrk="1" hangingPunct="1"/>
            <a:r>
              <a:rPr lang="el-GR" altLang="el-GR" dirty="0"/>
              <a:t>συσσωματωμένα </a:t>
            </a:r>
          </a:p>
        </p:txBody>
      </p:sp>
      <p:sp>
        <p:nvSpPr>
          <p:cNvPr id="130081" name="Text Box 33"/>
          <p:cNvSpPr txBox="1">
            <a:spLocks noChangeArrowheads="1"/>
          </p:cNvSpPr>
          <p:nvPr/>
        </p:nvSpPr>
        <p:spPr bwMode="auto">
          <a:xfrm>
            <a:off x="6130928" y="4600223"/>
            <a:ext cx="332719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Καλύτερη διήθηση νερού</a:t>
            </a:r>
          </a:p>
        </p:txBody>
      </p:sp>
      <p:sp>
        <p:nvSpPr>
          <p:cNvPr id="130088" name="Rectangle 40"/>
          <p:cNvSpPr>
            <a:spLocks noChangeArrowheads="1"/>
          </p:cNvSpPr>
          <p:nvPr/>
        </p:nvSpPr>
        <p:spPr bwMode="auto">
          <a:xfrm>
            <a:off x="6096000" y="1748086"/>
            <a:ext cx="142218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Πρωίμιση</a:t>
            </a:r>
          </a:p>
        </p:txBody>
      </p:sp>
      <p:sp>
        <p:nvSpPr>
          <p:cNvPr id="130091" name="Text Box 43"/>
          <p:cNvSpPr txBox="1">
            <a:spLocks noChangeArrowheads="1"/>
          </p:cNvSpPr>
          <p:nvPr/>
        </p:nvSpPr>
        <p:spPr bwMode="auto">
          <a:xfrm>
            <a:off x="3515364" y="5207455"/>
            <a:ext cx="239520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Η </a:t>
            </a:r>
            <a:r>
              <a:rPr lang="el-GR" altLang="el-GR" dirty="0" smtClean="0"/>
              <a:t>Ο.Ο.</a:t>
            </a:r>
            <a:r>
              <a:rPr lang="en-US" altLang="el-GR" dirty="0" smtClean="0"/>
              <a:t> </a:t>
            </a:r>
            <a:r>
              <a:rPr lang="el-GR" altLang="el-GR" dirty="0"/>
              <a:t>έχει </a:t>
            </a:r>
            <a:r>
              <a:rPr lang="en-US" altLang="el-GR" dirty="0"/>
              <a:t>CEC</a:t>
            </a:r>
          </a:p>
          <a:p>
            <a:pPr eaLnBrk="1" hangingPunct="1"/>
            <a:r>
              <a:rPr lang="en-US" altLang="el-GR" dirty="0"/>
              <a:t>80-350 </a:t>
            </a:r>
            <a:r>
              <a:rPr lang="en-US" altLang="el-GR" dirty="0" err="1"/>
              <a:t>cmol</a:t>
            </a:r>
            <a:r>
              <a:rPr lang="en-US" altLang="el-GR" baseline="-25000" dirty="0" err="1"/>
              <a:t>c</a:t>
            </a:r>
            <a:r>
              <a:rPr lang="en-US" altLang="el-GR" dirty="0"/>
              <a:t> kg</a:t>
            </a:r>
            <a:r>
              <a:rPr lang="en-US" altLang="el-GR" baseline="30000" dirty="0"/>
              <a:t>-1</a:t>
            </a:r>
            <a:endParaRPr lang="el-GR" altLang="el-GR" baseline="30000" dirty="0"/>
          </a:p>
        </p:txBody>
      </p:sp>
      <p:sp>
        <p:nvSpPr>
          <p:cNvPr id="130093" name="Text Box 45"/>
          <p:cNvSpPr txBox="1">
            <a:spLocks noChangeArrowheads="1"/>
          </p:cNvSpPr>
          <p:nvPr/>
        </p:nvSpPr>
        <p:spPr bwMode="auto">
          <a:xfrm>
            <a:off x="6130926" y="5888286"/>
            <a:ext cx="378680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Τα θρεπτικά δεν </a:t>
            </a:r>
            <a:r>
              <a:rPr lang="el-GR" altLang="el-GR" dirty="0" err="1"/>
              <a:t>εκπλένονται</a:t>
            </a:r>
            <a:endParaRPr lang="el-GR" altLang="el-GR" dirty="0"/>
          </a:p>
        </p:txBody>
      </p:sp>
      <p:sp>
        <p:nvSpPr>
          <p:cNvPr id="130100" name="Text Box 52"/>
          <p:cNvSpPr txBox="1">
            <a:spLocks noChangeArrowheads="1"/>
          </p:cNvSpPr>
          <p:nvPr/>
        </p:nvSpPr>
        <p:spPr bwMode="auto">
          <a:xfrm>
            <a:off x="3200404" y="6348310"/>
            <a:ext cx="307488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Ιδίως όταν </a:t>
            </a:r>
            <a:r>
              <a:rPr lang="el-GR" altLang="el-GR" sz="2300"/>
              <a:t>συμπλέκεται</a:t>
            </a:r>
          </a:p>
          <a:p>
            <a:pPr eaLnBrk="1" hangingPunct="1"/>
            <a:r>
              <a:rPr lang="el-GR" altLang="el-GR"/>
              <a:t>με άργιλο</a:t>
            </a:r>
            <a:endParaRPr lang="el-GR" altLang="el-GR" baseline="30000"/>
          </a:p>
        </p:txBody>
      </p:sp>
      <p:sp>
        <p:nvSpPr>
          <p:cNvPr id="130101" name="Text Box 53"/>
          <p:cNvSpPr txBox="1">
            <a:spLocks noChangeArrowheads="1"/>
          </p:cNvSpPr>
          <p:nvPr/>
        </p:nvSpPr>
        <p:spPr bwMode="auto">
          <a:xfrm>
            <a:off x="6172201" y="6348310"/>
            <a:ext cx="289855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Λίγη </a:t>
            </a:r>
            <a:r>
              <a:rPr lang="el-GR" altLang="el-GR" dirty="0" smtClean="0"/>
              <a:t>Ο.Ο. </a:t>
            </a:r>
            <a:r>
              <a:rPr lang="el-GR" altLang="el-GR" dirty="0" err="1" smtClean="0"/>
              <a:t>εκπλένεται</a:t>
            </a:r>
            <a:endParaRPr lang="el-GR" altLang="el-GR" dirty="0"/>
          </a:p>
          <a:p>
            <a:pPr eaLnBrk="1" hangingPunct="1"/>
            <a:r>
              <a:rPr lang="el-GR" altLang="el-GR" dirty="0"/>
              <a:t>βαθύτερα</a:t>
            </a:r>
          </a:p>
        </p:txBody>
      </p:sp>
      <p:sp>
        <p:nvSpPr>
          <p:cNvPr id="130052" name="Text Box 4"/>
          <p:cNvSpPr txBox="1">
            <a:spLocks noChangeArrowheads="1"/>
          </p:cNvSpPr>
          <p:nvPr/>
        </p:nvSpPr>
        <p:spPr bwMode="auto">
          <a:xfrm>
            <a:off x="1600203" y="920046"/>
            <a:ext cx="123783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Ιδιότητα</a:t>
            </a:r>
          </a:p>
        </p:txBody>
      </p:sp>
      <p:sp>
        <p:nvSpPr>
          <p:cNvPr id="130055" name="Text Box 7"/>
          <p:cNvSpPr txBox="1">
            <a:spLocks noChangeArrowheads="1"/>
          </p:cNvSpPr>
          <p:nvPr/>
        </p:nvSpPr>
        <p:spPr bwMode="auto">
          <a:xfrm>
            <a:off x="9001127" y="376714"/>
            <a:ext cx="171874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1600" dirty="0"/>
              <a:t>Ωφέλεια ιδίως για </a:t>
            </a:r>
          </a:p>
          <a:p>
            <a:pPr eaLnBrk="1" hangingPunct="1"/>
            <a:r>
              <a:rPr lang="el-GR" altLang="el-GR" sz="1600" dirty="0"/>
              <a:t>αμμώδη (ΑΜΜ) </a:t>
            </a:r>
          </a:p>
          <a:p>
            <a:pPr eaLnBrk="1" hangingPunct="1"/>
            <a:r>
              <a:rPr lang="el-GR" altLang="el-GR" sz="1600" dirty="0"/>
              <a:t>ή αργιλώδη (ΑΡΓ)</a:t>
            </a:r>
          </a:p>
        </p:txBody>
      </p:sp>
      <p:sp>
        <p:nvSpPr>
          <p:cNvPr id="130056" name="Text Box 8"/>
          <p:cNvSpPr txBox="1">
            <a:spLocks noChangeArrowheads="1"/>
          </p:cNvSpPr>
          <p:nvPr/>
        </p:nvSpPr>
        <p:spPr bwMode="auto">
          <a:xfrm>
            <a:off x="1524000" y="1380068"/>
            <a:ext cx="114326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b="1" dirty="0">
                <a:solidFill>
                  <a:srgbClr val="FF0000"/>
                </a:solidFill>
              </a:rPr>
              <a:t>Χρώμα</a:t>
            </a:r>
          </a:p>
        </p:txBody>
      </p:sp>
      <p:sp>
        <p:nvSpPr>
          <p:cNvPr id="130058" name="Text Box 10"/>
          <p:cNvSpPr txBox="1">
            <a:spLocks noChangeArrowheads="1"/>
          </p:cNvSpPr>
          <p:nvPr/>
        </p:nvSpPr>
        <p:spPr bwMode="auto">
          <a:xfrm>
            <a:off x="6124578" y="1288063"/>
            <a:ext cx="272286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Καλύτερη θέρμανση</a:t>
            </a:r>
          </a:p>
        </p:txBody>
      </p:sp>
      <p:sp>
        <p:nvSpPr>
          <p:cNvPr id="130059" name="Text Box 11"/>
          <p:cNvSpPr txBox="1">
            <a:spLocks noChangeArrowheads="1"/>
          </p:cNvSpPr>
          <p:nvPr/>
        </p:nvSpPr>
        <p:spPr bwMode="auto">
          <a:xfrm>
            <a:off x="9001129" y="1288063"/>
            <a:ext cx="166487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 ΑΡΓ</a:t>
            </a:r>
          </a:p>
        </p:txBody>
      </p:sp>
      <p:sp>
        <p:nvSpPr>
          <p:cNvPr id="130060" name="Line 12"/>
          <p:cNvSpPr>
            <a:spLocks noChangeShapeType="1"/>
          </p:cNvSpPr>
          <p:nvPr/>
        </p:nvSpPr>
        <p:spPr bwMode="auto">
          <a:xfrm>
            <a:off x="1524000" y="1380065"/>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61" name="Line 13"/>
          <p:cNvSpPr>
            <a:spLocks noChangeShapeType="1"/>
          </p:cNvSpPr>
          <p:nvPr/>
        </p:nvSpPr>
        <p:spPr bwMode="auto">
          <a:xfrm>
            <a:off x="1524000" y="2300111"/>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62" name="Text Box 14"/>
          <p:cNvSpPr txBox="1">
            <a:spLocks noChangeArrowheads="1"/>
          </p:cNvSpPr>
          <p:nvPr/>
        </p:nvSpPr>
        <p:spPr bwMode="auto">
          <a:xfrm>
            <a:off x="1524000" y="2300114"/>
            <a:ext cx="173477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solidFill>
                  <a:srgbClr val="0070C0"/>
                </a:solidFill>
              </a:rPr>
              <a:t>Συγκράτηση</a:t>
            </a:r>
          </a:p>
          <a:p>
            <a:pPr eaLnBrk="1" hangingPunct="1"/>
            <a:r>
              <a:rPr lang="el-GR" altLang="el-GR" dirty="0">
                <a:solidFill>
                  <a:srgbClr val="0070C0"/>
                </a:solidFill>
              </a:rPr>
              <a:t>νερού</a:t>
            </a:r>
          </a:p>
        </p:txBody>
      </p:sp>
      <p:sp>
        <p:nvSpPr>
          <p:cNvPr id="130064" name="Text Box 16"/>
          <p:cNvSpPr txBox="1">
            <a:spLocks noChangeArrowheads="1"/>
          </p:cNvSpPr>
          <p:nvPr/>
        </p:nvSpPr>
        <p:spPr bwMode="auto">
          <a:xfrm>
            <a:off x="6110290" y="2300113"/>
            <a:ext cx="285366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Βελτίωση σε αμμώδη</a:t>
            </a:r>
          </a:p>
        </p:txBody>
      </p:sp>
      <p:sp>
        <p:nvSpPr>
          <p:cNvPr id="130065" name="Text Box 17"/>
          <p:cNvSpPr txBox="1">
            <a:spLocks noChangeArrowheads="1"/>
          </p:cNvSpPr>
          <p:nvPr/>
        </p:nvSpPr>
        <p:spPr bwMode="auto">
          <a:xfrm>
            <a:off x="6122989" y="2760134"/>
            <a:ext cx="341747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Αποφεύγεται συρρίκνωση</a:t>
            </a:r>
          </a:p>
        </p:txBody>
      </p:sp>
      <p:sp>
        <p:nvSpPr>
          <p:cNvPr id="130067" name="Text Box 19"/>
          <p:cNvSpPr txBox="1">
            <a:spLocks noChangeArrowheads="1"/>
          </p:cNvSpPr>
          <p:nvPr/>
        </p:nvSpPr>
        <p:spPr bwMode="auto">
          <a:xfrm>
            <a:off x="9067803" y="3220156"/>
            <a:ext cx="166487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 ΑΡΓ</a:t>
            </a:r>
          </a:p>
        </p:txBody>
      </p:sp>
      <p:sp>
        <p:nvSpPr>
          <p:cNvPr id="130069" name="Rectangle 21"/>
          <p:cNvSpPr>
            <a:spLocks noChangeArrowheads="1"/>
          </p:cNvSpPr>
          <p:nvPr/>
        </p:nvSpPr>
        <p:spPr bwMode="auto">
          <a:xfrm>
            <a:off x="9766302" y="2300113"/>
            <a:ext cx="9557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a:t>
            </a:r>
          </a:p>
        </p:txBody>
      </p:sp>
      <p:sp>
        <p:nvSpPr>
          <p:cNvPr id="130070" name="Rectangle 22"/>
          <p:cNvSpPr>
            <a:spLocks noChangeArrowheads="1"/>
          </p:cNvSpPr>
          <p:nvPr/>
        </p:nvSpPr>
        <p:spPr bwMode="auto">
          <a:xfrm>
            <a:off x="9917114" y="2760134"/>
            <a:ext cx="7569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ΑΡΓ</a:t>
            </a:r>
          </a:p>
        </p:txBody>
      </p:sp>
      <p:sp>
        <p:nvSpPr>
          <p:cNvPr id="130071" name="Line 23"/>
          <p:cNvSpPr>
            <a:spLocks noChangeShapeType="1"/>
          </p:cNvSpPr>
          <p:nvPr/>
        </p:nvSpPr>
        <p:spPr bwMode="auto">
          <a:xfrm>
            <a:off x="1524000" y="3680178"/>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72" name="Line 24"/>
          <p:cNvSpPr>
            <a:spLocks noChangeShapeType="1"/>
          </p:cNvSpPr>
          <p:nvPr/>
        </p:nvSpPr>
        <p:spPr bwMode="auto">
          <a:xfrm>
            <a:off x="3200400" y="920044"/>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73" name="Line 25"/>
          <p:cNvSpPr>
            <a:spLocks noChangeShapeType="1"/>
          </p:cNvSpPr>
          <p:nvPr/>
        </p:nvSpPr>
        <p:spPr bwMode="auto">
          <a:xfrm>
            <a:off x="6172201" y="920044"/>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75" name="Line 27"/>
          <p:cNvSpPr>
            <a:spLocks noChangeShapeType="1"/>
          </p:cNvSpPr>
          <p:nvPr/>
        </p:nvSpPr>
        <p:spPr bwMode="auto">
          <a:xfrm>
            <a:off x="3200400" y="2300111"/>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76" name="Line 28"/>
          <p:cNvSpPr>
            <a:spLocks noChangeShapeType="1"/>
          </p:cNvSpPr>
          <p:nvPr/>
        </p:nvSpPr>
        <p:spPr bwMode="auto">
          <a:xfrm>
            <a:off x="6172201" y="2300111"/>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77" name="Text Box 29"/>
          <p:cNvSpPr txBox="1">
            <a:spLocks noChangeArrowheads="1"/>
          </p:cNvSpPr>
          <p:nvPr/>
        </p:nvSpPr>
        <p:spPr bwMode="auto">
          <a:xfrm>
            <a:off x="1524000" y="3680181"/>
            <a:ext cx="162897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solidFill>
                  <a:srgbClr val="663300"/>
                </a:solidFill>
              </a:rPr>
              <a:t>Σύνδεση με</a:t>
            </a:r>
          </a:p>
          <a:p>
            <a:pPr eaLnBrk="1" hangingPunct="1"/>
            <a:r>
              <a:rPr lang="el-GR" altLang="el-GR" dirty="0">
                <a:solidFill>
                  <a:srgbClr val="663300"/>
                </a:solidFill>
              </a:rPr>
              <a:t>άργιλο</a:t>
            </a:r>
          </a:p>
        </p:txBody>
      </p:sp>
      <p:sp>
        <p:nvSpPr>
          <p:cNvPr id="130079" name="Text Box 31"/>
          <p:cNvSpPr txBox="1">
            <a:spLocks noChangeArrowheads="1"/>
          </p:cNvSpPr>
          <p:nvPr/>
        </p:nvSpPr>
        <p:spPr bwMode="auto">
          <a:xfrm>
            <a:off x="6122988" y="3680179"/>
            <a:ext cx="275011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Καλύτερος αερισμός</a:t>
            </a:r>
          </a:p>
        </p:txBody>
      </p:sp>
      <p:sp>
        <p:nvSpPr>
          <p:cNvPr id="130080" name="Text Box 32"/>
          <p:cNvSpPr txBox="1">
            <a:spLocks noChangeArrowheads="1"/>
          </p:cNvSpPr>
          <p:nvPr/>
        </p:nvSpPr>
        <p:spPr bwMode="auto">
          <a:xfrm>
            <a:off x="6130926" y="4140200"/>
            <a:ext cx="269240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Καλυτέρευση δομής</a:t>
            </a:r>
          </a:p>
        </p:txBody>
      </p:sp>
      <p:sp>
        <p:nvSpPr>
          <p:cNvPr id="130082" name="Rectangle 34"/>
          <p:cNvSpPr>
            <a:spLocks noChangeArrowheads="1"/>
          </p:cNvSpPr>
          <p:nvPr/>
        </p:nvSpPr>
        <p:spPr bwMode="auto">
          <a:xfrm>
            <a:off x="9917114" y="3680179"/>
            <a:ext cx="7569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ΑΡΓ</a:t>
            </a:r>
          </a:p>
        </p:txBody>
      </p:sp>
      <p:sp>
        <p:nvSpPr>
          <p:cNvPr id="130083" name="Text Box 35"/>
          <p:cNvSpPr txBox="1">
            <a:spLocks noChangeArrowheads="1"/>
          </p:cNvSpPr>
          <p:nvPr/>
        </p:nvSpPr>
        <p:spPr bwMode="auto">
          <a:xfrm>
            <a:off x="9001129" y="4140200"/>
            <a:ext cx="166487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 ΑΡΓ</a:t>
            </a:r>
          </a:p>
        </p:txBody>
      </p:sp>
      <p:sp>
        <p:nvSpPr>
          <p:cNvPr id="130084" name="Rectangle 36"/>
          <p:cNvSpPr>
            <a:spLocks noChangeArrowheads="1"/>
          </p:cNvSpPr>
          <p:nvPr/>
        </p:nvSpPr>
        <p:spPr bwMode="auto">
          <a:xfrm>
            <a:off x="9917114" y="4600223"/>
            <a:ext cx="7569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ΑΡΓ</a:t>
            </a:r>
          </a:p>
        </p:txBody>
      </p:sp>
      <p:sp>
        <p:nvSpPr>
          <p:cNvPr id="130085" name="Line 37"/>
          <p:cNvSpPr>
            <a:spLocks noChangeShapeType="1"/>
          </p:cNvSpPr>
          <p:nvPr/>
        </p:nvSpPr>
        <p:spPr bwMode="auto">
          <a:xfrm>
            <a:off x="1524000" y="5060244"/>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86" name="Line 38"/>
          <p:cNvSpPr>
            <a:spLocks noChangeShapeType="1"/>
          </p:cNvSpPr>
          <p:nvPr/>
        </p:nvSpPr>
        <p:spPr bwMode="auto">
          <a:xfrm>
            <a:off x="3200400" y="3680178"/>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87" name="Line 39"/>
          <p:cNvSpPr>
            <a:spLocks noChangeShapeType="1"/>
          </p:cNvSpPr>
          <p:nvPr/>
        </p:nvSpPr>
        <p:spPr bwMode="auto">
          <a:xfrm>
            <a:off x="6172201" y="3680178"/>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89" name="Text Box 41"/>
          <p:cNvSpPr txBox="1">
            <a:spLocks noChangeArrowheads="1"/>
          </p:cNvSpPr>
          <p:nvPr/>
        </p:nvSpPr>
        <p:spPr bwMode="auto">
          <a:xfrm>
            <a:off x="9001129" y="1748086"/>
            <a:ext cx="166487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 ΑΡΓ</a:t>
            </a:r>
          </a:p>
        </p:txBody>
      </p:sp>
      <p:sp>
        <p:nvSpPr>
          <p:cNvPr id="130090" name="Text Box 42"/>
          <p:cNvSpPr txBox="1">
            <a:spLocks noChangeArrowheads="1"/>
          </p:cNvSpPr>
          <p:nvPr/>
        </p:nvSpPr>
        <p:spPr bwMode="auto">
          <a:xfrm>
            <a:off x="1351282" y="5165285"/>
            <a:ext cx="1858201"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b="1" dirty="0"/>
              <a:t>Συγκράτηση</a:t>
            </a:r>
          </a:p>
          <a:p>
            <a:pPr eaLnBrk="1" hangingPunct="1"/>
            <a:r>
              <a:rPr lang="el-GR" altLang="el-GR" b="1" dirty="0"/>
              <a:t>κατιόντων</a:t>
            </a:r>
          </a:p>
        </p:txBody>
      </p:sp>
      <p:sp>
        <p:nvSpPr>
          <p:cNvPr id="130092" name="Text Box 44"/>
          <p:cNvSpPr txBox="1">
            <a:spLocks noChangeArrowheads="1"/>
          </p:cNvSpPr>
          <p:nvPr/>
        </p:nvSpPr>
        <p:spPr bwMode="auto">
          <a:xfrm>
            <a:off x="6130925" y="5060247"/>
            <a:ext cx="3318344"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Αυξάνουν οι «αποθήκες»</a:t>
            </a:r>
          </a:p>
          <a:p>
            <a:pPr eaLnBrk="1" hangingPunct="1"/>
            <a:r>
              <a:rPr lang="el-GR" altLang="el-GR" dirty="0"/>
              <a:t>θρεπτικών </a:t>
            </a:r>
          </a:p>
        </p:txBody>
      </p:sp>
      <p:sp>
        <p:nvSpPr>
          <p:cNvPr id="130094" name="Rectangle 46"/>
          <p:cNvSpPr>
            <a:spLocks noChangeArrowheads="1"/>
          </p:cNvSpPr>
          <p:nvPr/>
        </p:nvSpPr>
        <p:spPr bwMode="auto">
          <a:xfrm>
            <a:off x="9720267" y="5428263"/>
            <a:ext cx="9557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a:t>
            </a:r>
          </a:p>
        </p:txBody>
      </p:sp>
      <p:sp>
        <p:nvSpPr>
          <p:cNvPr id="130095" name="Rectangle 47"/>
          <p:cNvSpPr>
            <a:spLocks noChangeArrowheads="1"/>
          </p:cNvSpPr>
          <p:nvPr/>
        </p:nvSpPr>
        <p:spPr bwMode="auto">
          <a:xfrm>
            <a:off x="9720267" y="5888286"/>
            <a:ext cx="9557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a:t>
            </a:r>
          </a:p>
        </p:txBody>
      </p:sp>
      <p:sp>
        <p:nvSpPr>
          <p:cNvPr id="130096" name="Line 48"/>
          <p:cNvSpPr>
            <a:spLocks noChangeShapeType="1"/>
          </p:cNvSpPr>
          <p:nvPr/>
        </p:nvSpPr>
        <p:spPr bwMode="auto">
          <a:xfrm>
            <a:off x="1524000" y="6348307"/>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97" name="Line 49"/>
          <p:cNvSpPr>
            <a:spLocks noChangeShapeType="1"/>
          </p:cNvSpPr>
          <p:nvPr/>
        </p:nvSpPr>
        <p:spPr bwMode="auto">
          <a:xfrm>
            <a:off x="3200400" y="4968240"/>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098" name="Line 50"/>
          <p:cNvSpPr>
            <a:spLocks noChangeShapeType="1"/>
          </p:cNvSpPr>
          <p:nvPr/>
        </p:nvSpPr>
        <p:spPr bwMode="auto">
          <a:xfrm>
            <a:off x="6172201" y="4968240"/>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102" name="Rectangle 54"/>
          <p:cNvSpPr>
            <a:spLocks noChangeArrowheads="1"/>
          </p:cNvSpPr>
          <p:nvPr/>
        </p:nvSpPr>
        <p:spPr bwMode="auto">
          <a:xfrm>
            <a:off x="9753602" y="6716326"/>
            <a:ext cx="9557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a:t>
            </a:r>
          </a:p>
        </p:txBody>
      </p:sp>
      <p:sp>
        <p:nvSpPr>
          <p:cNvPr id="130103" name="Line 55"/>
          <p:cNvSpPr>
            <a:spLocks noChangeShapeType="1"/>
          </p:cNvSpPr>
          <p:nvPr/>
        </p:nvSpPr>
        <p:spPr bwMode="auto">
          <a:xfrm>
            <a:off x="1524000" y="7728373"/>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104" name="Line 56"/>
          <p:cNvSpPr>
            <a:spLocks noChangeShapeType="1"/>
          </p:cNvSpPr>
          <p:nvPr/>
        </p:nvSpPr>
        <p:spPr bwMode="auto">
          <a:xfrm>
            <a:off x="3200400" y="6348307"/>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0105" name="Line 57"/>
          <p:cNvSpPr>
            <a:spLocks noChangeShapeType="1"/>
          </p:cNvSpPr>
          <p:nvPr/>
        </p:nvSpPr>
        <p:spPr bwMode="auto">
          <a:xfrm>
            <a:off x="6172201" y="6348307"/>
            <a:ext cx="0" cy="138006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Tree>
    <p:extLst>
      <p:ext uri="{BB962C8B-B14F-4D97-AF65-F5344CB8AC3E}">
        <p14:creationId xmlns:p14="http://schemas.microsoft.com/office/powerpoint/2010/main" xmlns="" val="2872795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0052"/>
                                        </p:tgtEl>
                                        <p:attrNameLst>
                                          <p:attrName>style.visibility</p:attrName>
                                        </p:attrNameLst>
                                      </p:cBhvr>
                                      <p:to>
                                        <p:strVal val="visible"/>
                                      </p:to>
                                    </p:set>
                                    <p:animEffect transition="in" filter="blinds(horizontal)">
                                      <p:cBhvr>
                                        <p:cTn id="7" dur="500"/>
                                        <p:tgtEl>
                                          <p:spTgt spid="13005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0053"/>
                                        </p:tgtEl>
                                        <p:attrNameLst>
                                          <p:attrName>style.visibility</p:attrName>
                                        </p:attrNameLst>
                                      </p:cBhvr>
                                      <p:to>
                                        <p:strVal val="visible"/>
                                      </p:to>
                                    </p:set>
                                    <p:animEffect transition="in" filter="blinds(horizontal)">
                                      <p:cBhvr>
                                        <p:cTn id="11" dur="500"/>
                                        <p:tgtEl>
                                          <p:spTgt spid="13005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0054"/>
                                        </p:tgtEl>
                                        <p:attrNameLst>
                                          <p:attrName>style.visibility</p:attrName>
                                        </p:attrNameLst>
                                      </p:cBhvr>
                                      <p:to>
                                        <p:strVal val="visible"/>
                                      </p:to>
                                    </p:set>
                                    <p:animEffect transition="in" filter="blinds(horizontal)">
                                      <p:cBhvr>
                                        <p:cTn id="15" dur="500"/>
                                        <p:tgtEl>
                                          <p:spTgt spid="13005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0055"/>
                                        </p:tgtEl>
                                        <p:attrNameLst>
                                          <p:attrName>style.visibility</p:attrName>
                                        </p:attrNameLst>
                                      </p:cBhvr>
                                      <p:to>
                                        <p:strVal val="visible"/>
                                      </p:to>
                                    </p:set>
                                    <p:animEffect transition="in" filter="blinds(horizontal)">
                                      <p:cBhvr>
                                        <p:cTn id="19" dur="500"/>
                                        <p:tgtEl>
                                          <p:spTgt spid="130055"/>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0060"/>
                                        </p:tgtEl>
                                        <p:attrNameLst>
                                          <p:attrName>style.visibility</p:attrName>
                                        </p:attrNameLst>
                                      </p:cBhvr>
                                      <p:to>
                                        <p:strVal val="visible"/>
                                      </p:to>
                                    </p:set>
                                    <p:animEffect transition="in" filter="wipe(left)">
                                      <p:cBhvr>
                                        <p:cTn id="23" dur="5000"/>
                                        <p:tgtEl>
                                          <p:spTgt spid="130060"/>
                                        </p:tgtEl>
                                      </p:cBhvr>
                                    </p:animEffect>
                                  </p:childTnLst>
                                </p:cTn>
                              </p:par>
                            </p:childTnLst>
                          </p:cTn>
                        </p:par>
                        <p:par>
                          <p:cTn id="24" fill="hold" nodeType="afterGroup">
                            <p:stCondLst>
                              <p:cond delay="7000"/>
                            </p:stCondLst>
                            <p:childTnLst>
                              <p:par>
                                <p:cTn id="25" presetID="3" presetClass="entr" presetSubtype="10" fill="hold" grpId="0" nodeType="afterEffect">
                                  <p:stCondLst>
                                    <p:cond delay="0"/>
                                  </p:stCondLst>
                                  <p:childTnLst>
                                    <p:set>
                                      <p:cBhvr>
                                        <p:cTn id="26" dur="1" fill="hold">
                                          <p:stCondLst>
                                            <p:cond delay="0"/>
                                          </p:stCondLst>
                                        </p:cTn>
                                        <p:tgtEl>
                                          <p:spTgt spid="130056"/>
                                        </p:tgtEl>
                                        <p:attrNameLst>
                                          <p:attrName>style.visibility</p:attrName>
                                        </p:attrNameLst>
                                      </p:cBhvr>
                                      <p:to>
                                        <p:strVal val="visible"/>
                                      </p:to>
                                    </p:set>
                                    <p:animEffect transition="in" filter="blinds(horizontal)">
                                      <p:cBhvr>
                                        <p:cTn id="27" dur="500"/>
                                        <p:tgtEl>
                                          <p:spTgt spid="1300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0057"/>
                                        </p:tgtEl>
                                        <p:attrNameLst>
                                          <p:attrName>style.visibility</p:attrName>
                                        </p:attrNameLst>
                                      </p:cBhvr>
                                      <p:to>
                                        <p:strVal val="visible"/>
                                      </p:to>
                                    </p:set>
                                    <p:animEffect transition="in" filter="blinds(horizontal)">
                                      <p:cBhvr>
                                        <p:cTn id="32" dur="500"/>
                                        <p:tgtEl>
                                          <p:spTgt spid="130057"/>
                                        </p:tgtEl>
                                      </p:cBhvr>
                                    </p:animEffect>
                                  </p:childTnLst>
                                </p:cTn>
                              </p:par>
                            </p:childTnLst>
                          </p:cTn>
                        </p:par>
                        <p:par>
                          <p:cTn id="33" fill="hold" nodeType="afterGroup">
                            <p:stCondLst>
                              <p:cond delay="500"/>
                            </p:stCondLst>
                            <p:childTnLst>
                              <p:par>
                                <p:cTn id="34" presetID="22" presetClass="entr" presetSubtype="1" fill="hold" grpId="0" nodeType="afterEffect">
                                  <p:stCondLst>
                                    <p:cond delay="0"/>
                                  </p:stCondLst>
                                  <p:childTnLst>
                                    <p:set>
                                      <p:cBhvr>
                                        <p:cTn id="35" dur="1" fill="hold">
                                          <p:stCondLst>
                                            <p:cond delay="0"/>
                                          </p:stCondLst>
                                        </p:cTn>
                                        <p:tgtEl>
                                          <p:spTgt spid="130072"/>
                                        </p:tgtEl>
                                        <p:attrNameLst>
                                          <p:attrName>style.visibility</p:attrName>
                                        </p:attrNameLst>
                                      </p:cBhvr>
                                      <p:to>
                                        <p:strVal val="visible"/>
                                      </p:to>
                                    </p:set>
                                    <p:animEffect transition="in" filter="wipe(up)">
                                      <p:cBhvr>
                                        <p:cTn id="36" dur="2000"/>
                                        <p:tgtEl>
                                          <p:spTgt spid="130072"/>
                                        </p:tgtEl>
                                      </p:cBhvr>
                                    </p:animEffect>
                                  </p:childTnLst>
                                </p:cTn>
                              </p:par>
                            </p:childTnLst>
                          </p:cTn>
                        </p:par>
                        <p:par>
                          <p:cTn id="37" fill="hold" nodeType="afterGroup">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130073"/>
                                        </p:tgtEl>
                                        <p:attrNameLst>
                                          <p:attrName>style.visibility</p:attrName>
                                        </p:attrNameLst>
                                      </p:cBhvr>
                                      <p:to>
                                        <p:strVal val="visible"/>
                                      </p:to>
                                    </p:set>
                                    <p:animEffect transition="in" filter="wipe(up)">
                                      <p:cBhvr>
                                        <p:cTn id="40" dur="2000"/>
                                        <p:tgtEl>
                                          <p:spTgt spid="13007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30058"/>
                                        </p:tgtEl>
                                        <p:attrNameLst>
                                          <p:attrName>style.visibility</p:attrName>
                                        </p:attrNameLst>
                                      </p:cBhvr>
                                      <p:to>
                                        <p:strVal val="visible"/>
                                      </p:to>
                                    </p:set>
                                    <p:animEffect transition="in" filter="blinds(horizontal)">
                                      <p:cBhvr>
                                        <p:cTn id="45" dur="500"/>
                                        <p:tgtEl>
                                          <p:spTgt spid="130058"/>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130059"/>
                                        </p:tgtEl>
                                        <p:attrNameLst>
                                          <p:attrName>style.visibility</p:attrName>
                                        </p:attrNameLst>
                                      </p:cBhvr>
                                      <p:to>
                                        <p:strVal val="visible"/>
                                      </p:to>
                                    </p:set>
                                    <p:animEffect transition="in" filter="blinds(horizontal)">
                                      <p:cBhvr>
                                        <p:cTn id="49" dur="500"/>
                                        <p:tgtEl>
                                          <p:spTgt spid="13005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30088"/>
                                        </p:tgtEl>
                                        <p:attrNameLst>
                                          <p:attrName>style.visibility</p:attrName>
                                        </p:attrNameLst>
                                      </p:cBhvr>
                                      <p:to>
                                        <p:strVal val="visible"/>
                                      </p:to>
                                    </p:set>
                                    <p:animEffect transition="in" filter="blinds(horizontal)">
                                      <p:cBhvr>
                                        <p:cTn id="54" dur="500"/>
                                        <p:tgtEl>
                                          <p:spTgt spid="130088"/>
                                        </p:tgtEl>
                                      </p:cBhvr>
                                    </p:animEffect>
                                  </p:childTnLst>
                                </p:cTn>
                              </p:par>
                            </p:childTnLst>
                          </p:cTn>
                        </p:par>
                        <p:par>
                          <p:cTn id="55" fill="hold" nodeType="afterGroup">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130089"/>
                                        </p:tgtEl>
                                        <p:attrNameLst>
                                          <p:attrName>style.visibility</p:attrName>
                                        </p:attrNameLst>
                                      </p:cBhvr>
                                      <p:to>
                                        <p:strVal val="visible"/>
                                      </p:to>
                                    </p:set>
                                    <p:animEffect transition="in" filter="blinds(horizontal)">
                                      <p:cBhvr>
                                        <p:cTn id="58" dur="500"/>
                                        <p:tgtEl>
                                          <p:spTgt spid="130089"/>
                                        </p:tgtEl>
                                      </p:cBhvr>
                                    </p:animEffect>
                                  </p:childTnLst>
                                </p:cTn>
                              </p:par>
                            </p:childTnLst>
                          </p:cTn>
                        </p:par>
                        <p:par>
                          <p:cTn id="59" fill="hold" nodeType="afterGroup">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30061"/>
                                        </p:tgtEl>
                                        <p:attrNameLst>
                                          <p:attrName>style.visibility</p:attrName>
                                        </p:attrNameLst>
                                      </p:cBhvr>
                                      <p:to>
                                        <p:strVal val="visible"/>
                                      </p:to>
                                    </p:set>
                                    <p:animEffect transition="in" filter="wipe(left)">
                                      <p:cBhvr>
                                        <p:cTn id="62" dur="5000"/>
                                        <p:tgtEl>
                                          <p:spTgt spid="13006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30062"/>
                                        </p:tgtEl>
                                        <p:attrNameLst>
                                          <p:attrName>style.visibility</p:attrName>
                                        </p:attrNameLst>
                                      </p:cBhvr>
                                      <p:to>
                                        <p:strVal val="visible"/>
                                      </p:to>
                                    </p:set>
                                    <p:animEffect transition="in" filter="blinds(horizontal)">
                                      <p:cBhvr>
                                        <p:cTn id="67" dur="500"/>
                                        <p:tgtEl>
                                          <p:spTgt spid="130062"/>
                                        </p:tgtEl>
                                      </p:cBhvr>
                                    </p:animEffect>
                                  </p:childTnLst>
                                </p:cTn>
                              </p:par>
                            </p:childTnLst>
                          </p:cTn>
                        </p:par>
                        <p:par>
                          <p:cTn id="68" fill="hold" nodeType="afterGroup">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30075"/>
                                        </p:tgtEl>
                                        <p:attrNameLst>
                                          <p:attrName>style.visibility</p:attrName>
                                        </p:attrNameLst>
                                      </p:cBhvr>
                                      <p:to>
                                        <p:strVal val="visible"/>
                                      </p:to>
                                    </p:set>
                                    <p:animEffect transition="in" filter="wipe(up)">
                                      <p:cBhvr>
                                        <p:cTn id="71" dur="2000"/>
                                        <p:tgtEl>
                                          <p:spTgt spid="130075"/>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30063"/>
                                        </p:tgtEl>
                                        <p:attrNameLst>
                                          <p:attrName>style.visibility</p:attrName>
                                        </p:attrNameLst>
                                      </p:cBhvr>
                                      <p:to>
                                        <p:strVal val="visible"/>
                                      </p:to>
                                    </p:set>
                                    <p:animEffect transition="in" filter="blinds(horizontal)">
                                      <p:cBhvr>
                                        <p:cTn id="76" dur="500"/>
                                        <p:tgtEl>
                                          <p:spTgt spid="130063"/>
                                        </p:tgtEl>
                                      </p:cBhvr>
                                    </p:animEffect>
                                  </p:childTnLst>
                                </p:cTn>
                              </p:par>
                            </p:childTnLst>
                          </p:cTn>
                        </p:par>
                        <p:par>
                          <p:cTn id="77" fill="hold" nodeType="afterGroup">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130076"/>
                                        </p:tgtEl>
                                        <p:attrNameLst>
                                          <p:attrName>style.visibility</p:attrName>
                                        </p:attrNameLst>
                                      </p:cBhvr>
                                      <p:to>
                                        <p:strVal val="visible"/>
                                      </p:to>
                                    </p:set>
                                    <p:animEffect transition="in" filter="wipe(up)">
                                      <p:cBhvr>
                                        <p:cTn id="80" dur="2000"/>
                                        <p:tgtEl>
                                          <p:spTgt spid="13007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130064"/>
                                        </p:tgtEl>
                                        <p:attrNameLst>
                                          <p:attrName>style.visibility</p:attrName>
                                        </p:attrNameLst>
                                      </p:cBhvr>
                                      <p:to>
                                        <p:strVal val="visible"/>
                                      </p:to>
                                    </p:set>
                                    <p:animEffect transition="in" filter="blinds(horizontal)">
                                      <p:cBhvr>
                                        <p:cTn id="85" dur="500"/>
                                        <p:tgtEl>
                                          <p:spTgt spid="130064"/>
                                        </p:tgtEl>
                                      </p:cBhvr>
                                    </p:animEffect>
                                  </p:childTnLst>
                                </p:cTn>
                              </p:par>
                            </p:childTnLst>
                          </p:cTn>
                        </p:par>
                        <p:par>
                          <p:cTn id="86" fill="hold" nodeType="afterGroup">
                            <p:stCondLst>
                              <p:cond delay="500"/>
                            </p:stCondLst>
                            <p:childTnLst>
                              <p:par>
                                <p:cTn id="87" presetID="3" presetClass="entr" presetSubtype="10" fill="hold" grpId="0" nodeType="afterEffect">
                                  <p:stCondLst>
                                    <p:cond delay="0"/>
                                  </p:stCondLst>
                                  <p:childTnLst>
                                    <p:set>
                                      <p:cBhvr>
                                        <p:cTn id="88" dur="1" fill="hold">
                                          <p:stCondLst>
                                            <p:cond delay="0"/>
                                          </p:stCondLst>
                                        </p:cTn>
                                        <p:tgtEl>
                                          <p:spTgt spid="130069"/>
                                        </p:tgtEl>
                                        <p:attrNameLst>
                                          <p:attrName>style.visibility</p:attrName>
                                        </p:attrNameLst>
                                      </p:cBhvr>
                                      <p:to>
                                        <p:strVal val="visible"/>
                                      </p:to>
                                    </p:set>
                                    <p:animEffect transition="in" filter="blinds(horizontal)">
                                      <p:cBhvr>
                                        <p:cTn id="89" dur="500"/>
                                        <p:tgtEl>
                                          <p:spTgt spid="13006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130065"/>
                                        </p:tgtEl>
                                        <p:attrNameLst>
                                          <p:attrName>style.visibility</p:attrName>
                                        </p:attrNameLst>
                                      </p:cBhvr>
                                      <p:to>
                                        <p:strVal val="visible"/>
                                      </p:to>
                                    </p:set>
                                    <p:animEffect transition="in" filter="blinds(horizontal)">
                                      <p:cBhvr>
                                        <p:cTn id="94" dur="500"/>
                                        <p:tgtEl>
                                          <p:spTgt spid="130065"/>
                                        </p:tgtEl>
                                      </p:cBhvr>
                                    </p:animEffect>
                                  </p:childTnLst>
                                </p:cTn>
                              </p:par>
                            </p:childTnLst>
                          </p:cTn>
                        </p:par>
                        <p:par>
                          <p:cTn id="95" fill="hold" nodeType="afterGroup">
                            <p:stCondLst>
                              <p:cond delay="500"/>
                            </p:stCondLst>
                            <p:childTnLst>
                              <p:par>
                                <p:cTn id="96" presetID="3" presetClass="entr" presetSubtype="10" fill="hold" grpId="0" nodeType="afterEffect">
                                  <p:stCondLst>
                                    <p:cond delay="0"/>
                                  </p:stCondLst>
                                  <p:childTnLst>
                                    <p:set>
                                      <p:cBhvr>
                                        <p:cTn id="97" dur="1" fill="hold">
                                          <p:stCondLst>
                                            <p:cond delay="0"/>
                                          </p:stCondLst>
                                        </p:cTn>
                                        <p:tgtEl>
                                          <p:spTgt spid="130070"/>
                                        </p:tgtEl>
                                        <p:attrNameLst>
                                          <p:attrName>style.visibility</p:attrName>
                                        </p:attrNameLst>
                                      </p:cBhvr>
                                      <p:to>
                                        <p:strVal val="visible"/>
                                      </p:to>
                                    </p:set>
                                    <p:animEffect transition="in" filter="blinds(horizontal)">
                                      <p:cBhvr>
                                        <p:cTn id="98" dur="500"/>
                                        <p:tgtEl>
                                          <p:spTgt spid="130070"/>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 presetClass="entr" presetSubtype="10" fill="hold" grpId="0" nodeType="clickEffect">
                                  <p:stCondLst>
                                    <p:cond delay="0"/>
                                  </p:stCondLst>
                                  <p:childTnLst>
                                    <p:set>
                                      <p:cBhvr>
                                        <p:cTn id="102" dur="1" fill="hold">
                                          <p:stCondLst>
                                            <p:cond delay="0"/>
                                          </p:stCondLst>
                                        </p:cTn>
                                        <p:tgtEl>
                                          <p:spTgt spid="130066"/>
                                        </p:tgtEl>
                                        <p:attrNameLst>
                                          <p:attrName>style.visibility</p:attrName>
                                        </p:attrNameLst>
                                      </p:cBhvr>
                                      <p:to>
                                        <p:strVal val="visible"/>
                                      </p:to>
                                    </p:set>
                                    <p:animEffect transition="in" filter="blinds(horizontal)">
                                      <p:cBhvr>
                                        <p:cTn id="103" dur="500"/>
                                        <p:tgtEl>
                                          <p:spTgt spid="130066"/>
                                        </p:tgtEl>
                                      </p:cBhvr>
                                    </p:animEffect>
                                  </p:childTnLst>
                                </p:cTn>
                              </p:par>
                            </p:childTnLst>
                          </p:cTn>
                        </p:par>
                        <p:par>
                          <p:cTn id="104" fill="hold" nodeType="afterGroup">
                            <p:stCondLst>
                              <p:cond delay="500"/>
                            </p:stCondLst>
                            <p:childTnLst>
                              <p:par>
                                <p:cTn id="105" presetID="3" presetClass="entr" presetSubtype="10" fill="hold" grpId="0" nodeType="afterEffect">
                                  <p:stCondLst>
                                    <p:cond delay="0"/>
                                  </p:stCondLst>
                                  <p:childTnLst>
                                    <p:set>
                                      <p:cBhvr>
                                        <p:cTn id="106" dur="1" fill="hold">
                                          <p:stCondLst>
                                            <p:cond delay="0"/>
                                          </p:stCondLst>
                                        </p:cTn>
                                        <p:tgtEl>
                                          <p:spTgt spid="130067"/>
                                        </p:tgtEl>
                                        <p:attrNameLst>
                                          <p:attrName>style.visibility</p:attrName>
                                        </p:attrNameLst>
                                      </p:cBhvr>
                                      <p:to>
                                        <p:strVal val="visible"/>
                                      </p:to>
                                    </p:set>
                                    <p:animEffect transition="in" filter="blinds(horizontal)">
                                      <p:cBhvr>
                                        <p:cTn id="107" dur="500"/>
                                        <p:tgtEl>
                                          <p:spTgt spid="130067"/>
                                        </p:tgtEl>
                                      </p:cBhvr>
                                    </p:animEffect>
                                  </p:childTnLst>
                                </p:cTn>
                              </p:par>
                            </p:childTnLst>
                          </p:cTn>
                        </p:par>
                        <p:par>
                          <p:cTn id="108" fill="hold" nodeType="afterGroup">
                            <p:stCondLst>
                              <p:cond delay="1000"/>
                            </p:stCondLst>
                            <p:childTnLst>
                              <p:par>
                                <p:cTn id="109" presetID="22" presetClass="entr" presetSubtype="8" fill="hold" grpId="0" nodeType="afterEffect">
                                  <p:stCondLst>
                                    <p:cond delay="0"/>
                                  </p:stCondLst>
                                  <p:childTnLst>
                                    <p:set>
                                      <p:cBhvr>
                                        <p:cTn id="110" dur="1" fill="hold">
                                          <p:stCondLst>
                                            <p:cond delay="0"/>
                                          </p:stCondLst>
                                        </p:cTn>
                                        <p:tgtEl>
                                          <p:spTgt spid="130071"/>
                                        </p:tgtEl>
                                        <p:attrNameLst>
                                          <p:attrName>style.visibility</p:attrName>
                                        </p:attrNameLst>
                                      </p:cBhvr>
                                      <p:to>
                                        <p:strVal val="visible"/>
                                      </p:to>
                                    </p:set>
                                    <p:animEffect transition="in" filter="wipe(left)">
                                      <p:cBhvr>
                                        <p:cTn id="111" dur="5000"/>
                                        <p:tgtEl>
                                          <p:spTgt spid="130071"/>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130077"/>
                                        </p:tgtEl>
                                        <p:attrNameLst>
                                          <p:attrName>style.visibility</p:attrName>
                                        </p:attrNameLst>
                                      </p:cBhvr>
                                      <p:to>
                                        <p:strVal val="visible"/>
                                      </p:to>
                                    </p:set>
                                    <p:animEffect transition="in" filter="blinds(horizontal)">
                                      <p:cBhvr>
                                        <p:cTn id="116" dur="500"/>
                                        <p:tgtEl>
                                          <p:spTgt spid="130077"/>
                                        </p:tgtEl>
                                      </p:cBhvr>
                                    </p:animEffect>
                                  </p:childTnLst>
                                </p:cTn>
                              </p:par>
                            </p:childTnLst>
                          </p:cTn>
                        </p:par>
                        <p:par>
                          <p:cTn id="117" fill="hold" nodeType="afterGroup">
                            <p:stCondLst>
                              <p:cond delay="500"/>
                            </p:stCondLst>
                            <p:childTnLst>
                              <p:par>
                                <p:cTn id="118" presetID="22" presetClass="entr" presetSubtype="1" fill="hold" grpId="0" nodeType="afterEffect">
                                  <p:stCondLst>
                                    <p:cond delay="0"/>
                                  </p:stCondLst>
                                  <p:childTnLst>
                                    <p:set>
                                      <p:cBhvr>
                                        <p:cTn id="119" dur="1" fill="hold">
                                          <p:stCondLst>
                                            <p:cond delay="0"/>
                                          </p:stCondLst>
                                        </p:cTn>
                                        <p:tgtEl>
                                          <p:spTgt spid="130086"/>
                                        </p:tgtEl>
                                        <p:attrNameLst>
                                          <p:attrName>style.visibility</p:attrName>
                                        </p:attrNameLst>
                                      </p:cBhvr>
                                      <p:to>
                                        <p:strVal val="visible"/>
                                      </p:to>
                                    </p:set>
                                    <p:animEffect transition="in" filter="wipe(up)">
                                      <p:cBhvr>
                                        <p:cTn id="120" dur="2000"/>
                                        <p:tgtEl>
                                          <p:spTgt spid="130086"/>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130078"/>
                                        </p:tgtEl>
                                        <p:attrNameLst>
                                          <p:attrName>style.visibility</p:attrName>
                                        </p:attrNameLst>
                                      </p:cBhvr>
                                      <p:to>
                                        <p:strVal val="visible"/>
                                      </p:to>
                                    </p:set>
                                    <p:animEffect transition="in" filter="blinds(horizontal)">
                                      <p:cBhvr>
                                        <p:cTn id="125" dur="500"/>
                                        <p:tgtEl>
                                          <p:spTgt spid="130078"/>
                                        </p:tgtEl>
                                      </p:cBhvr>
                                    </p:animEffect>
                                  </p:childTnLst>
                                </p:cTn>
                              </p:par>
                            </p:childTnLst>
                          </p:cTn>
                        </p:par>
                        <p:par>
                          <p:cTn id="126" fill="hold" nodeType="afterGroup">
                            <p:stCondLst>
                              <p:cond delay="500"/>
                            </p:stCondLst>
                            <p:childTnLst>
                              <p:par>
                                <p:cTn id="127" presetID="22" presetClass="entr" presetSubtype="1" fill="hold" grpId="0" nodeType="afterEffect">
                                  <p:stCondLst>
                                    <p:cond delay="0"/>
                                  </p:stCondLst>
                                  <p:childTnLst>
                                    <p:set>
                                      <p:cBhvr>
                                        <p:cTn id="128" dur="1" fill="hold">
                                          <p:stCondLst>
                                            <p:cond delay="0"/>
                                          </p:stCondLst>
                                        </p:cTn>
                                        <p:tgtEl>
                                          <p:spTgt spid="130087"/>
                                        </p:tgtEl>
                                        <p:attrNameLst>
                                          <p:attrName>style.visibility</p:attrName>
                                        </p:attrNameLst>
                                      </p:cBhvr>
                                      <p:to>
                                        <p:strVal val="visible"/>
                                      </p:to>
                                    </p:set>
                                    <p:animEffect transition="in" filter="wipe(up)">
                                      <p:cBhvr>
                                        <p:cTn id="129" dur="2000"/>
                                        <p:tgtEl>
                                          <p:spTgt spid="13008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130079"/>
                                        </p:tgtEl>
                                        <p:attrNameLst>
                                          <p:attrName>style.visibility</p:attrName>
                                        </p:attrNameLst>
                                      </p:cBhvr>
                                      <p:to>
                                        <p:strVal val="visible"/>
                                      </p:to>
                                    </p:set>
                                    <p:animEffect transition="in" filter="blinds(horizontal)">
                                      <p:cBhvr>
                                        <p:cTn id="134" dur="500"/>
                                        <p:tgtEl>
                                          <p:spTgt spid="130079"/>
                                        </p:tgtEl>
                                      </p:cBhvr>
                                    </p:animEffect>
                                  </p:childTnLst>
                                </p:cTn>
                              </p:par>
                            </p:childTnLst>
                          </p:cTn>
                        </p:par>
                        <p:par>
                          <p:cTn id="135" fill="hold" nodeType="afterGroup">
                            <p:stCondLst>
                              <p:cond delay="500"/>
                            </p:stCondLst>
                            <p:childTnLst>
                              <p:par>
                                <p:cTn id="136" presetID="3" presetClass="entr" presetSubtype="10" fill="hold" grpId="0" nodeType="afterEffect">
                                  <p:stCondLst>
                                    <p:cond delay="0"/>
                                  </p:stCondLst>
                                  <p:childTnLst>
                                    <p:set>
                                      <p:cBhvr>
                                        <p:cTn id="137" dur="1" fill="hold">
                                          <p:stCondLst>
                                            <p:cond delay="0"/>
                                          </p:stCondLst>
                                        </p:cTn>
                                        <p:tgtEl>
                                          <p:spTgt spid="130082"/>
                                        </p:tgtEl>
                                        <p:attrNameLst>
                                          <p:attrName>style.visibility</p:attrName>
                                        </p:attrNameLst>
                                      </p:cBhvr>
                                      <p:to>
                                        <p:strVal val="visible"/>
                                      </p:to>
                                    </p:set>
                                    <p:animEffect transition="in" filter="blinds(horizontal)">
                                      <p:cBhvr>
                                        <p:cTn id="138" dur="500"/>
                                        <p:tgtEl>
                                          <p:spTgt spid="130082"/>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130080"/>
                                        </p:tgtEl>
                                        <p:attrNameLst>
                                          <p:attrName>style.visibility</p:attrName>
                                        </p:attrNameLst>
                                      </p:cBhvr>
                                      <p:to>
                                        <p:strVal val="visible"/>
                                      </p:to>
                                    </p:set>
                                    <p:animEffect transition="in" filter="blinds(horizontal)">
                                      <p:cBhvr>
                                        <p:cTn id="143" dur="500"/>
                                        <p:tgtEl>
                                          <p:spTgt spid="130080"/>
                                        </p:tgtEl>
                                      </p:cBhvr>
                                    </p:animEffect>
                                  </p:childTnLst>
                                </p:cTn>
                              </p:par>
                            </p:childTnLst>
                          </p:cTn>
                        </p:par>
                        <p:par>
                          <p:cTn id="144" fill="hold" nodeType="afterGroup">
                            <p:stCondLst>
                              <p:cond delay="500"/>
                            </p:stCondLst>
                            <p:childTnLst>
                              <p:par>
                                <p:cTn id="145" presetID="3" presetClass="entr" presetSubtype="10" fill="hold" grpId="0" nodeType="afterEffect">
                                  <p:stCondLst>
                                    <p:cond delay="0"/>
                                  </p:stCondLst>
                                  <p:childTnLst>
                                    <p:set>
                                      <p:cBhvr>
                                        <p:cTn id="146" dur="1" fill="hold">
                                          <p:stCondLst>
                                            <p:cond delay="0"/>
                                          </p:stCondLst>
                                        </p:cTn>
                                        <p:tgtEl>
                                          <p:spTgt spid="130083"/>
                                        </p:tgtEl>
                                        <p:attrNameLst>
                                          <p:attrName>style.visibility</p:attrName>
                                        </p:attrNameLst>
                                      </p:cBhvr>
                                      <p:to>
                                        <p:strVal val="visible"/>
                                      </p:to>
                                    </p:set>
                                    <p:animEffect transition="in" filter="blinds(horizontal)">
                                      <p:cBhvr>
                                        <p:cTn id="147" dur="500"/>
                                        <p:tgtEl>
                                          <p:spTgt spid="130083"/>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130081"/>
                                        </p:tgtEl>
                                        <p:attrNameLst>
                                          <p:attrName>style.visibility</p:attrName>
                                        </p:attrNameLst>
                                      </p:cBhvr>
                                      <p:to>
                                        <p:strVal val="visible"/>
                                      </p:to>
                                    </p:set>
                                    <p:animEffect transition="in" filter="blinds(horizontal)">
                                      <p:cBhvr>
                                        <p:cTn id="152" dur="500"/>
                                        <p:tgtEl>
                                          <p:spTgt spid="130081"/>
                                        </p:tgtEl>
                                      </p:cBhvr>
                                    </p:animEffect>
                                  </p:childTnLst>
                                </p:cTn>
                              </p:par>
                            </p:childTnLst>
                          </p:cTn>
                        </p:par>
                        <p:par>
                          <p:cTn id="153" fill="hold" nodeType="afterGroup">
                            <p:stCondLst>
                              <p:cond delay="500"/>
                            </p:stCondLst>
                            <p:childTnLst>
                              <p:par>
                                <p:cTn id="154" presetID="3" presetClass="entr" presetSubtype="10" fill="hold" grpId="0" nodeType="afterEffect">
                                  <p:stCondLst>
                                    <p:cond delay="0"/>
                                  </p:stCondLst>
                                  <p:childTnLst>
                                    <p:set>
                                      <p:cBhvr>
                                        <p:cTn id="155" dur="1" fill="hold">
                                          <p:stCondLst>
                                            <p:cond delay="0"/>
                                          </p:stCondLst>
                                        </p:cTn>
                                        <p:tgtEl>
                                          <p:spTgt spid="130084"/>
                                        </p:tgtEl>
                                        <p:attrNameLst>
                                          <p:attrName>style.visibility</p:attrName>
                                        </p:attrNameLst>
                                      </p:cBhvr>
                                      <p:to>
                                        <p:strVal val="visible"/>
                                      </p:to>
                                    </p:set>
                                    <p:animEffect transition="in" filter="blinds(horizontal)">
                                      <p:cBhvr>
                                        <p:cTn id="156" dur="500"/>
                                        <p:tgtEl>
                                          <p:spTgt spid="130084"/>
                                        </p:tgtEl>
                                      </p:cBhvr>
                                    </p:animEffect>
                                  </p:childTnLst>
                                </p:cTn>
                              </p:par>
                            </p:childTnLst>
                          </p:cTn>
                        </p:par>
                        <p:par>
                          <p:cTn id="157" fill="hold" nodeType="afterGroup">
                            <p:stCondLst>
                              <p:cond delay="1000"/>
                            </p:stCondLst>
                            <p:childTnLst>
                              <p:par>
                                <p:cTn id="158" presetID="22" presetClass="entr" presetSubtype="8" fill="hold" grpId="0" nodeType="afterEffect">
                                  <p:stCondLst>
                                    <p:cond delay="0"/>
                                  </p:stCondLst>
                                  <p:childTnLst>
                                    <p:set>
                                      <p:cBhvr>
                                        <p:cTn id="159" dur="1" fill="hold">
                                          <p:stCondLst>
                                            <p:cond delay="0"/>
                                          </p:stCondLst>
                                        </p:cTn>
                                        <p:tgtEl>
                                          <p:spTgt spid="130085"/>
                                        </p:tgtEl>
                                        <p:attrNameLst>
                                          <p:attrName>style.visibility</p:attrName>
                                        </p:attrNameLst>
                                      </p:cBhvr>
                                      <p:to>
                                        <p:strVal val="visible"/>
                                      </p:to>
                                    </p:set>
                                    <p:animEffect transition="in" filter="wipe(left)">
                                      <p:cBhvr>
                                        <p:cTn id="160" dur="5000"/>
                                        <p:tgtEl>
                                          <p:spTgt spid="130085"/>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130090"/>
                                        </p:tgtEl>
                                        <p:attrNameLst>
                                          <p:attrName>style.visibility</p:attrName>
                                        </p:attrNameLst>
                                      </p:cBhvr>
                                      <p:to>
                                        <p:strVal val="visible"/>
                                      </p:to>
                                    </p:set>
                                    <p:animEffect transition="in" filter="blinds(horizontal)">
                                      <p:cBhvr>
                                        <p:cTn id="165" dur="500"/>
                                        <p:tgtEl>
                                          <p:spTgt spid="130090"/>
                                        </p:tgtEl>
                                      </p:cBhvr>
                                    </p:animEffect>
                                  </p:childTnLst>
                                </p:cTn>
                              </p:par>
                            </p:childTnLst>
                          </p:cTn>
                        </p:par>
                        <p:par>
                          <p:cTn id="166" fill="hold" nodeType="afterGroup">
                            <p:stCondLst>
                              <p:cond delay="500"/>
                            </p:stCondLst>
                            <p:childTnLst>
                              <p:par>
                                <p:cTn id="167" presetID="22" presetClass="entr" presetSubtype="1" fill="hold" grpId="0" nodeType="afterEffect">
                                  <p:stCondLst>
                                    <p:cond delay="0"/>
                                  </p:stCondLst>
                                  <p:childTnLst>
                                    <p:set>
                                      <p:cBhvr>
                                        <p:cTn id="168" dur="1" fill="hold">
                                          <p:stCondLst>
                                            <p:cond delay="0"/>
                                          </p:stCondLst>
                                        </p:cTn>
                                        <p:tgtEl>
                                          <p:spTgt spid="130097"/>
                                        </p:tgtEl>
                                        <p:attrNameLst>
                                          <p:attrName>style.visibility</p:attrName>
                                        </p:attrNameLst>
                                      </p:cBhvr>
                                      <p:to>
                                        <p:strVal val="visible"/>
                                      </p:to>
                                    </p:set>
                                    <p:animEffect transition="in" filter="wipe(up)">
                                      <p:cBhvr>
                                        <p:cTn id="169" dur="2000"/>
                                        <p:tgtEl>
                                          <p:spTgt spid="130097"/>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130091"/>
                                        </p:tgtEl>
                                        <p:attrNameLst>
                                          <p:attrName>style.visibility</p:attrName>
                                        </p:attrNameLst>
                                      </p:cBhvr>
                                      <p:to>
                                        <p:strVal val="visible"/>
                                      </p:to>
                                    </p:set>
                                    <p:animEffect transition="in" filter="blinds(horizontal)">
                                      <p:cBhvr>
                                        <p:cTn id="174" dur="500"/>
                                        <p:tgtEl>
                                          <p:spTgt spid="130091"/>
                                        </p:tgtEl>
                                      </p:cBhvr>
                                    </p:animEffect>
                                  </p:childTnLst>
                                </p:cTn>
                              </p:par>
                            </p:childTnLst>
                          </p:cTn>
                        </p:par>
                        <p:par>
                          <p:cTn id="175" fill="hold" nodeType="afterGroup">
                            <p:stCondLst>
                              <p:cond delay="500"/>
                            </p:stCondLst>
                            <p:childTnLst>
                              <p:par>
                                <p:cTn id="176" presetID="22" presetClass="entr" presetSubtype="1" fill="hold" grpId="0" nodeType="afterEffect">
                                  <p:stCondLst>
                                    <p:cond delay="0"/>
                                  </p:stCondLst>
                                  <p:childTnLst>
                                    <p:set>
                                      <p:cBhvr>
                                        <p:cTn id="177" dur="1" fill="hold">
                                          <p:stCondLst>
                                            <p:cond delay="0"/>
                                          </p:stCondLst>
                                        </p:cTn>
                                        <p:tgtEl>
                                          <p:spTgt spid="130098"/>
                                        </p:tgtEl>
                                        <p:attrNameLst>
                                          <p:attrName>style.visibility</p:attrName>
                                        </p:attrNameLst>
                                      </p:cBhvr>
                                      <p:to>
                                        <p:strVal val="visible"/>
                                      </p:to>
                                    </p:set>
                                    <p:animEffect transition="in" filter="wipe(up)">
                                      <p:cBhvr>
                                        <p:cTn id="178" dur="2000"/>
                                        <p:tgtEl>
                                          <p:spTgt spid="130098"/>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130092"/>
                                        </p:tgtEl>
                                        <p:attrNameLst>
                                          <p:attrName>style.visibility</p:attrName>
                                        </p:attrNameLst>
                                      </p:cBhvr>
                                      <p:to>
                                        <p:strVal val="visible"/>
                                      </p:to>
                                    </p:set>
                                    <p:animEffect transition="in" filter="blinds(horizontal)">
                                      <p:cBhvr>
                                        <p:cTn id="183" dur="500"/>
                                        <p:tgtEl>
                                          <p:spTgt spid="130092"/>
                                        </p:tgtEl>
                                      </p:cBhvr>
                                    </p:animEffect>
                                  </p:childTnLst>
                                </p:cTn>
                              </p:par>
                            </p:childTnLst>
                          </p:cTn>
                        </p:par>
                        <p:par>
                          <p:cTn id="184" fill="hold" nodeType="afterGroup">
                            <p:stCondLst>
                              <p:cond delay="500"/>
                            </p:stCondLst>
                            <p:childTnLst>
                              <p:par>
                                <p:cTn id="185" presetID="3" presetClass="entr" presetSubtype="10" fill="hold" grpId="0" nodeType="afterEffect">
                                  <p:stCondLst>
                                    <p:cond delay="0"/>
                                  </p:stCondLst>
                                  <p:childTnLst>
                                    <p:set>
                                      <p:cBhvr>
                                        <p:cTn id="186" dur="1" fill="hold">
                                          <p:stCondLst>
                                            <p:cond delay="0"/>
                                          </p:stCondLst>
                                        </p:cTn>
                                        <p:tgtEl>
                                          <p:spTgt spid="130094"/>
                                        </p:tgtEl>
                                        <p:attrNameLst>
                                          <p:attrName>style.visibility</p:attrName>
                                        </p:attrNameLst>
                                      </p:cBhvr>
                                      <p:to>
                                        <p:strVal val="visible"/>
                                      </p:to>
                                    </p:set>
                                    <p:animEffect transition="in" filter="blinds(horizontal)">
                                      <p:cBhvr>
                                        <p:cTn id="187" dur="500"/>
                                        <p:tgtEl>
                                          <p:spTgt spid="130094"/>
                                        </p:tgtEl>
                                      </p:cBhvr>
                                    </p:animEffec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3" presetClass="entr" presetSubtype="10" fill="hold" grpId="0" nodeType="clickEffect">
                                  <p:stCondLst>
                                    <p:cond delay="0"/>
                                  </p:stCondLst>
                                  <p:childTnLst>
                                    <p:set>
                                      <p:cBhvr>
                                        <p:cTn id="191" dur="1" fill="hold">
                                          <p:stCondLst>
                                            <p:cond delay="0"/>
                                          </p:stCondLst>
                                        </p:cTn>
                                        <p:tgtEl>
                                          <p:spTgt spid="130093"/>
                                        </p:tgtEl>
                                        <p:attrNameLst>
                                          <p:attrName>style.visibility</p:attrName>
                                        </p:attrNameLst>
                                      </p:cBhvr>
                                      <p:to>
                                        <p:strVal val="visible"/>
                                      </p:to>
                                    </p:set>
                                    <p:animEffect transition="in" filter="blinds(horizontal)">
                                      <p:cBhvr>
                                        <p:cTn id="192" dur="500"/>
                                        <p:tgtEl>
                                          <p:spTgt spid="130093"/>
                                        </p:tgtEl>
                                      </p:cBhvr>
                                    </p:animEffect>
                                  </p:childTnLst>
                                </p:cTn>
                              </p:par>
                            </p:childTnLst>
                          </p:cTn>
                        </p:par>
                        <p:par>
                          <p:cTn id="193" fill="hold" nodeType="afterGroup">
                            <p:stCondLst>
                              <p:cond delay="500"/>
                            </p:stCondLst>
                            <p:childTnLst>
                              <p:par>
                                <p:cTn id="194" presetID="3" presetClass="entr" presetSubtype="10" fill="hold" grpId="0" nodeType="afterEffect">
                                  <p:stCondLst>
                                    <p:cond delay="0"/>
                                  </p:stCondLst>
                                  <p:childTnLst>
                                    <p:set>
                                      <p:cBhvr>
                                        <p:cTn id="195" dur="1" fill="hold">
                                          <p:stCondLst>
                                            <p:cond delay="0"/>
                                          </p:stCondLst>
                                        </p:cTn>
                                        <p:tgtEl>
                                          <p:spTgt spid="130095"/>
                                        </p:tgtEl>
                                        <p:attrNameLst>
                                          <p:attrName>style.visibility</p:attrName>
                                        </p:attrNameLst>
                                      </p:cBhvr>
                                      <p:to>
                                        <p:strVal val="visible"/>
                                      </p:to>
                                    </p:set>
                                    <p:animEffect transition="in" filter="blinds(horizontal)">
                                      <p:cBhvr>
                                        <p:cTn id="196" dur="500"/>
                                        <p:tgtEl>
                                          <p:spTgt spid="130095"/>
                                        </p:tgtEl>
                                      </p:cBhvr>
                                    </p:animEffect>
                                  </p:childTnLst>
                                </p:cTn>
                              </p:par>
                            </p:childTnLst>
                          </p:cTn>
                        </p:par>
                        <p:par>
                          <p:cTn id="197" fill="hold" nodeType="afterGroup">
                            <p:stCondLst>
                              <p:cond delay="1000"/>
                            </p:stCondLst>
                            <p:childTnLst>
                              <p:par>
                                <p:cTn id="198" presetID="22" presetClass="entr" presetSubtype="8" fill="hold" grpId="0" nodeType="afterEffect">
                                  <p:stCondLst>
                                    <p:cond delay="0"/>
                                  </p:stCondLst>
                                  <p:childTnLst>
                                    <p:set>
                                      <p:cBhvr>
                                        <p:cTn id="199" dur="1" fill="hold">
                                          <p:stCondLst>
                                            <p:cond delay="0"/>
                                          </p:stCondLst>
                                        </p:cTn>
                                        <p:tgtEl>
                                          <p:spTgt spid="130096"/>
                                        </p:tgtEl>
                                        <p:attrNameLst>
                                          <p:attrName>style.visibility</p:attrName>
                                        </p:attrNameLst>
                                      </p:cBhvr>
                                      <p:to>
                                        <p:strVal val="visible"/>
                                      </p:to>
                                    </p:set>
                                    <p:animEffect transition="in" filter="wipe(left)">
                                      <p:cBhvr>
                                        <p:cTn id="200" dur="5000"/>
                                        <p:tgtEl>
                                          <p:spTgt spid="130096"/>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 presetClass="entr" presetSubtype="10" fill="hold" grpId="0" nodeType="clickEffect">
                                  <p:stCondLst>
                                    <p:cond delay="0"/>
                                  </p:stCondLst>
                                  <p:childTnLst>
                                    <p:set>
                                      <p:cBhvr>
                                        <p:cTn id="204" dur="1" fill="hold">
                                          <p:stCondLst>
                                            <p:cond delay="0"/>
                                          </p:stCondLst>
                                        </p:cTn>
                                        <p:tgtEl>
                                          <p:spTgt spid="130099"/>
                                        </p:tgtEl>
                                        <p:attrNameLst>
                                          <p:attrName>style.visibility</p:attrName>
                                        </p:attrNameLst>
                                      </p:cBhvr>
                                      <p:to>
                                        <p:strVal val="visible"/>
                                      </p:to>
                                    </p:set>
                                    <p:animEffect transition="in" filter="blinds(horizontal)">
                                      <p:cBhvr>
                                        <p:cTn id="205" dur="500"/>
                                        <p:tgtEl>
                                          <p:spTgt spid="130099"/>
                                        </p:tgtEl>
                                      </p:cBhvr>
                                    </p:animEffect>
                                  </p:childTnLst>
                                </p:cTn>
                              </p:par>
                            </p:childTnLst>
                          </p:cTn>
                        </p:par>
                        <p:par>
                          <p:cTn id="206" fill="hold" nodeType="afterGroup">
                            <p:stCondLst>
                              <p:cond delay="500"/>
                            </p:stCondLst>
                            <p:childTnLst>
                              <p:par>
                                <p:cTn id="207" presetID="22" presetClass="entr" presetSubtype="1" fill="hold" grpId="0" nodeType="afterEffect">
                                  <p:stCondLst>
                                    <p:cond delay="0"/>
                                  </p:stCondLst>
                                  <p:childTnLst>
                                    <p:set>
                                      <p:cBhvr>
                                        <p:cTn id="208" dur="1" fill="hold">
                                          <p:stCondLst>
                                            <p:cond delay="0"/>
                                          </p:stCondLst>
                                        </p:cTn>
                                        <p:tgtEl>
                                          <p:spTgt spid="130104"/>
                                        </p:tgtEl>
                                        <p:attrNameLst>
                                          <p:attrName>style.visibility</p:attrName>
                                        </p:attrNameLst>
                                      </p:cBhvr>
                                      <p:to>
                                        <p:strVal val="visible"/>
                                      </p:to>
                                    </p:set>
                                    <p:animEffect transition="in" filter="wipe(up)">
                                      <p:cBhvr>
                                        <p:cTn id="209" dur="2000"/>
                                        <p:tgtEl>
                                          <p:spTgt spid="130104"/>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130100"/>
                                        </p:tgtEl>
                                        <p:attrNameLst>
                                          <p:attrName>style.visibility</p:attrName>
                                        </p:attrNameLst>
                                      </p:cBhvr>
                                      <p:to>
                                        <p:strVal val="visible"/>
                                      </p:to>
                                    </p:set>
                                    <p:animEffect transition="in" filter="blinds(horizontal)">
                                      <p:cBhvr>
                                        <p:cTn id="214" dur="500"/>
                                        <p:tgtEl>
                                          <p:spTgt spid="130100"/>
                                        </p:tgtEl>
                                      </p:cBhvr>
                                    </p:animEffect>
                                  </p:childTnLst>
                                </p:cTn>
                              </p:par>
                            </p:childTnLst>
                          </p:cTn>
                        </p:par>
                        <p:par>
                          <p:cTn id="215" fill="hold" nodeType="afterGroup">
                            <p:stCondLst>
                              <p:cond delay="500"/>
                            </p:stCondLst>
                            <p:childTnLst>
                              <p:par>
                                <p:cTn id="216" presetID="22" presetClass="entr" presetSubtype="1" fill="hold" grpId="0" nodeType="afterEffect">
                                  <p:stCondLst>
                                    <p:cond delay="0"/>
                                  </p:stCondLst>
                                  <p:childTnLst>
                                    <p:set>
                                      <p:cBhvr>
                                        <p:cTn id="217" dur="1" fill="hold">
                                          <p:stCondLst>
                                            <p:cond delay="0"/>
                                          </p:stCondLst>
                                        </p:cTn>
                                        <p:tgtEl>
                                          <p:spTgt spid="130105"/>
                                        </p:tgtEl>
                                        <p:attrNameLst>
                                          <p:attrName>style.visibility</p:attrName>
                                        </p:attrNameLst>
                                      </p:cBhvr>
                                      <p:to>
                                        <p:strVal val="visible"/>
                                      </p:to>
                                    </p:set>
                                    <p:animEffect transition="in" filter="wipe(up)">
                                      <p:cBhvr>
                                        <p:cTn id="218" dur="2000"/>
                                        <p:tgtEl>
                                          <p:spTgt spid="130105"/>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3" presetClass="entr" presetSubtype="10" fill="hold" grpId="0" nodeType="clickEffect">
                                  <p:stCondLst>
                                    <p:cond delay="0"/>
                                  </p:stCondLst>
                                  <p:childTnLst>
                                    <p:set>
                                      <p:cBhvr>
                                        <p:cTn id="222" dur="1" fill="hold">
                                          <p:stCondLst>
                                            <p:cond delay="0"/>
                                          </p:stCondLst>
                                        </p:cTn>
                                        <p:tgtEl>
                                          <p:spTgt spid="130101"/>
                                        </p:tgtEl>
                                        <p:attrNameLst>
                                          <p:attrName>style.visibility</p:attrName>
                                        </p:attrNameLst>
                                      </p:cBhvr>
                                      <p:to>
                                        <p:strVal val="visible"/>
                                      </p:to>
                                    </p:set>
                                    <p:animEffect transition="in" filter="blinds(horizontal)">
                                      <p:cBhvr>
                                        <p:cTn id="223" dur="500"/>
                                        <p:tgtEl>
                                          <p:spTgt spid="130101"/>
                                        </p:tgtEl>
                                      </p:cBhvr>
                                    </p:animEffect>
                                  </p:childTnLst>
                                </p:cTn>
                              </p:par>
                            </p:childTnLst>
                          </p:cTn>
                        </p:par>
                        <p:par>
                          <p:cTn id="224" fill="hold" nodeType="afterGroup">
                            <p:stCondLst>
                              <p:cond delay="500"/>
                            </p:stCondLst>
                            <p:childTnLst>
                              <p:par>
                                <p:cTn id="225" presetID="3" presetClass="entr" presetSubtype="10" fill="hold" grpId="0" nodeType="afterEffect">
                                  <p:stCondLst>
                                    <p:cond delay="0"/>
                                  </p:stCondLst>
                                  <p:childTnLst>
                                    <p:set>
                                      <p:cBhvr>
                                        <p:cTn id="226" dur="1" fill="hold">
                                          <p:stCondLst>
                                            <p:cond delay="0"/>
                                          </p:stCondLst>
                                        </p:cTn>
                                        <p:tgtEl>
                                          <p:spTgt spid="130102"/>
                                        </p:tgtEl>
                                        <p:attrNameLst>
                                          <p:attrName>style.visibility</p:attrName>
                                        </p:attrNameLst>
                                      </p:cBhvr>
                                      <p:to>
                                        <p:strVal val="visible"/>
                                      </p:to>
                                    </p:set>
                                    <p:animEffect transition="in" filter="blinds(horizontal)">
                                      <p:cBhvr>
                                        <p:cTn id="227" dur="500"/>
                                        <p:tgtEl>
                                          <p:spTgt spid="130102"/>
                                        </p:tgtEl>
                                      </p:cBhvr>
                                    </p:animEffect>
                                  </p:childTnLst>
                                </p:cTn>
                              </p:par>
                            </p:childTnLst>
                          </p:cTn>
                        </p:par>
                        <p:par>
                          <p:cTn id="228" fill="hold" nodeType="afterGroup">
                            <p:stCondLst>
                              <p:cond delay="1000"/>
                            </p:stCondLst>
                            <p:childTnLst>
                              <p:par>
                                <p:cTn id="229" presetID="22" presetClass="entr" presetSubtype="8" fill="hold" grpId="0" nodeType="afterEffect">
                                  <p:stCondLst>
                                    <p:cond delay="0"/>
                                  </p:stCondLst>
                                  <p:childTnLst>
                                    <p:set>
                                      <p:cBhvr>
                                        <p:cTn id="230" dur="1" fill="hold">
                                          <p:stCondLst>
                                            <p:cond delay="0"/>
                                          </p:stCondLst>
                                        </p:cTn>
                                        <p:tgtEl>
                                          <p:spTgt spid="130103"/>
                                        </p:tgtEl>
                                        <p:attrNameLst>
                                          <p:attrName>style.visibility</p:attrName>
                                        </p:attrNameLst>
                                      </p:cBhvr>
                                      <p:to>
                                        <p:strVal val="visible"/>
                                      </p:to>
                                    </p:set>
                                    <p:animEffect transition="in" filter="wipe(left)">
                                      <p:cBhvr>
                                        <p:cTn id="231" dur="5000"/>
                                        <p:tgtEl>
                                          <p:spTgt spid="13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99" grpId="0"/>
      <p:bldP spid="130053" grpId="0"/>
      <p:bldP spid="130054" grpId="0"/>
      <p:bldP spid="130057" grpId="0"/>
      <p:bldP spid="130063" grpId="0"/>
      <p:bldP spid="130066" grpId="0"/>
      <p:bldP spid="130078" grpId="0"/>
      <p:bldP spid="130081" grpId="0"/>
      <p:bldP spid="130088" grpId="0"/>
      <p:bldP spid="130091" grpId="0"/>
      <p:bldP spid="130093" grpId="0"/>
      <p:bldP spid="130100" grpId="0"/>
      <p:bldP spid="130101" grpId="0"/>
      <p:bldP spid="130052" grpId="0"/>
      <p:bldP spid="130055" grpId="0"/>
      <p:bldP spid="130056" grpId="0"/>
      <p:bldP spid="130058" grpId="0"/>
      <p:bldP spid="130059" grpId="0"/>
      <p:bldP spid="130060" grpId="0" animBg="1"/>
      <p:bldP spid="130061" grpId="0" animBg="1"/>
      <p:bldP spid="130062" grpId="0"/>
      <p:bldP spid="130064" grpId="0"/>
      <p:bldP spid="130065" grpId="0"/>
      <p:bldP spid="130067" grpId="0"/>
      <p:bldP spid="130069" grpId="0"/>
      <p:bldP spid="130070" grpId="0"/>
      <p:bldP spid="130071" grpId="0" animBg="1"/>
      <p:bldP spid="130072" grpId="0" animBg="1"/>
      <p:bldP spid="130073" grpId="0" animBg="1"/>
      <p:bldP spid="130075" grpId="0" animBg="1"/>
      <p:bldP spid="130076" grpId="0" animBg="1"/>
      <p:bldP spid="130077" grpId="0"/>
      <p:bldP spid="130079" grpId="0"/>
      <p:bldP spid="130080" grpId="0"/>
      <p:bldP spid="130082" grpId="0"/>
      <p:bldP spid="130083" grpId="0"/>
      <p:bldP spid="130084" grpId="0"/>
      <p:bldP spid="130085" grpId="0" animBg="1"/>
      <p:bldP spid="130086" grpId="0" animBg="1"/>
      <p:bldP spid="130087" grpId="0" animBg="1"/>
      <p:bldP spid="130089" grpId="0"/>
      <p:bldP spid="130090" grpId="0"/>
      <p:bldP spid="130092" grpId="0"/>
      <p:bldP spid="130094" grpId="0"/>
      <p:bldP spid="130095" grpId="0"/>
      <p:bldP spid="130096" grpId="0" animBg="1"/>
      <p:bldP spid="130097" grpId="0" animBg="1"/>
      <p:bldP spid="130098" grpId="0" animBg="1"/>
      <p:bldP spid="130102" grpId="0"/>
      <p:bldP spid="130103" grpId="0" animBg="1"/>
      <p:bldP spid="130104" grpId="0" animBg="1"/>
      <p:bldP spid="13010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95460" y="235767"/>
            <a:ext cx="6096000" cy="830997"/>
          </a:xfrm>
          <a:prstGeom prst="rect">
            <a:avLst/>
          </a:prstGeom>
        </p:spPr>
        <p:txBody>
          <a:bodyPr>
            <a:spAutoFit/>
          </a:bodyPr>
          <a:lstStyle/>
          <a:p>
            <a:pPr algn="ctr">
              <a:spcBef>
                <a:spcPct val="50000"/>
              </a:spcBef>
            </a:pPr>
            <a:r>
              <a:rPr lang="el-GR" altLang="el-GR" sz="2400" b="1" u="sng" dirty="0">
                <a:solidFill>
                  <a:srgbClr val="FF0000"/>
                </a:solidFill>
              </a:rPr>
              <a:t>ΕΔΑΦΟΣ</a:t>
            </a:r>
            <a:r>
              <a:rPr lang="el-GR" altLang="el-GR" sz="2400" b="1" u="sng" dirty="0">
                <a:solidFill>
                  <a:srgbClr val="CC6600"/>
                </a:solidFill>
              </a:rPr>
              <a:t> (ανόργανα στερεά υλικά 45%, οργανικά στερεά υλικά  &lt;5%, νερό και αέρας)</a:t>
            </a:r>
            <a:endParaRPr lang="en-US" altLang="el-GR" sz="2400" b="1" u="sng" dirty="0">
              <a:solidFill>
                <a:srgbClr val="CC6600"/>
              </a:solidFill>
            </a:endParaRPr>
          </a:p>
        </p:txBody>
      </p:sp>
      <p:sp>
        <p:nvSpPr>
          <p:cNvPr id="5" name="TextBox 4"/>
          <p:cNvSpPr txBox="1"/>
          <p:nvPr/>
        </p:nvSpPr>
        <p:spPr>
          <a:xfrm>
            <a:off x="479835" y="1739935"/>
            <a:ext cx="4975781" cy="3416320"/>
          </a:xfrm>
          <a:prstGeom prst="rect">
            <a:avLst/>
          </a:prstGeom>
          <a:noFill/>
        </p:spPr>
        <p:txBody>
          <a:bodyPr wrap="square" rtlCol="0">
            <a:spAutoFit/>
          </a:bodyPr>
          <a:lstStyle/>
          <a:p>
            <a:r>
              <a:rPr lang="el-GR" sz="2400" dirty="0"/>
              <a:t>Γονιμότητα του </a:t>
            </a:r>
            <a:r>
              <a:rPr lang="el-GR" sz="2400" dirty="0" smtClean="0"/>
              <a:t>εδάφους</a:t>
            </a:r>
            <a:r>
              <a:rPr lang="en-US" sz="2400" dirty="0" smtClean="0"/>
              <a:t>: </a:t>
            </a:r>
            <a:endParaRPr lang="el-GR" sz="2400" dirty="0"/>
          </a:p>
          <a:p>
            <a:r>
              <a:rPr lang="el-GR" sz="2400" dirty="0"/>
              <a:t>Η φυσική και </a:t>
            </a:r>
            <a:r>
              <a:rPr lang="el-GR" sz="2400" dirty="0" err="1"/>
              <a:t>αειφορική</a:t>
            </a:r>
            <a:r>
              <a:rPr lang="el-GR" sz="2400" dirty="0"/>
              <a:t> ικανότητα του εδάφους για την παραγωγή φυτών (</a:t>
            </a:r>
            <a:r>
              <a:rPr lang="el-GR" sz="2400" dirty="0" smtClean="0"/>
              <a:t>1960, </a:t>
            </a:r>
            <a:r>
              <a:rPr lang="de-DE" sz="2400" dirty="0"/>
              <a:t>Ernst Klapp </a:t>
            </a:r>
            <a:r>
              <a:rPr lang="el-GR" sz="2400" dirty="0" smtClean="0"/>
              <a:t>)</a:t>
            </a:r>
          </a:p>
          <a:p>
            <a:endParaRPr lang="el-GR" sz="2400" dirty="0" smtClean="0"/>
          </a:p>
          <a:p>
            <a:endParaRPr lang="el-GR" sz="2400" dirty="0"/>
          </a:p>
          <a:p>
            <a:r>
              <a:rPr lang="el-GR" sz="2400" dirty="0" smtClean="0"/>
              <a:t>«υγιής </a:t>
            </a:r>
            <a:r>
              <a:rPr lang="el-GR" sz="2400" dirty="0"/>
              <a:t>έδαφος – </a:t>
            </a:r>
            <a:r>
              <a:rPr lang="el-GR" sz="2400" dirty="0" smtClean="0"/>
              <a:t>υγιή </a:t>
            </a:r>
            <a:r>
              <a:rPr lang="el-GR" sz="2400" dirty="0"/>
              <a:t>φυτά – υγιής </a:t>
            </a:r>
            <a:r>
              <a:rPr lang="el-GR" sz="2400" dirty="0" smtClean="0"/>
              <a:t>άνθρωποι»</a:t>
            </a:r>
            <a:endParaRPr lang="el-GR" sz="2400" dirty="0"/>
          </a:p>
          <a:p>
            <a:endParaRPr lang="el-GR" sz="2400" dirty="0"/>
          </a:p>
        </p:txBody>
      </p:sp>
      <p:pic>
        <p:nvPicPr>
          <p:cNvPr id="6" name="Εικόνα 5"/>
          <p:cNvPicPr>
            <a:picLocks noChangeAspect="1"/>
          </p:cNvPicPr>
          <p:nvPr/>
        </p:nvPicPr>
        <p:blipFill>
          <a:blip r:embed="rId2"/>
          <a:stretch>
            <a:fillRect/>
          </a:stretch>
        </p:blipFill>
        <p:spPr>
          <a:xfrm>
            <a:off x="5693788" y="1002385"/>
            <a:ext cx="6498212" cy="6386108"/>
          </a:xfrm>
          <a:prstGeom prst="rect">
            <a:avLst/>
          </a:prstGeom>
        </p:spPr>
      </p:pic>
      <p:pic>
        <p:nvPicPr>
          <p:cNvPr id="3" name="Εικόνα 2"/>
          <p:cNvPicPr>
            <a:picLocks noChangeAspect="1"/>
          </p:cNvPicPr>
          <p:nvPr/>
        </p:nvPicPr>
        <p:blipFill>
          <a:blip r:embed="rId3"/>
          <a:stretch>
            <a:fillRect/>
          </a:stretch>
        </p:blipFill>
        <p:spPr>
          <a:xfrm>
            <a:off x="309711" y="5048745"/>
            <a:ext cx="6667500" cy="2599126"/>
          </a:xfrm>
          <a:prstGeom prst="rect">
            <a:avLst/>
          </a:prstGeom>
        </p:spPr>
      </p:pic>
      <p:sp>
        <p:nvSpPr>
          <p:cNvPr id="7" name="TextBox 6"/>
          <p:cNvSpPr txBox="1"/>
          <p:nvPr/>
        </p:nvSpPr>
        <p:spPr>
          <a:xfrm>
            <a:off x="10746459" y="4156098"/>
            <a:ext cx="1644713" cy="215444"/>
          </a:xfrm>
          <a:prstGeom prst="rect">
            <a:avLst/>
          </a:prstGeom>
          <a:solidFill>
            <a:schemeClr val="bg1"/>
          </a:solidFill>
        </p:spPr>
        <p:txBody>
          <a:bodyPr wrap="square" rtlCol="0">
            <a:spAutoFit/>
          </a:bodyPr>
          <a:lstStyle/>
          <a:p>
            <a:r>
              <a:rPr lang="el-GR" sz="800" dirty="0" smtClean="0"/>
              <a:t>Οργανισμοί του εδάφους</a:t>
            </a:r>
            <a:endParaRPr lang="el-GR" sz="800" dirty="0"/>
          </a:p>
        </p:txBody>
      </p:sp>
      <p:sp>
        <p:nvSpPr>
          <p:cNvPr id="8" name="TextBox 7"/>
          <p:cNvSpPr txBox="1"/>
          <p:nvPr/>
        </p:nvSpPr>
        <p:spPr>
          <a:xfrm>
            <a:off x="162964" y="5301643"/>
            <a:ext cx="633742" cy="276999"/>
          </a:xfrm>
          <a:prstGeom prst="rect">
            <a:avLst/>
          </a:prstGeom>
          <a:solidFill>
            <a:schemeClr val="bg1"/>
          </a:solidFill>
        </p:spPr>
        <p:txBody>
          <a:bodyPr wrap="square" rtlCol="0">
            <a:spAutoFit/>
          </a:bodyPr>
          <a:lstStyle/>
          <a:p>
            <a:r>
              <a:rPr lang="el-GR" sz="1200" dirty="0" smtClean="0"/>
              <a:t>αέρας</a:t>
            </a:r>
            <a:endParaRPr lang="el-GR" sz="1200" dirty="0"/>
          </a:p>
        </p:txBody>
      </p:sp>
      <p:sp>
        <p:nvSpPr>
          <p:cNvPr id="9" name="TextBox 8"/>
          <p:cNvSpPr txBox="1"/>
          <p:nvPr/>
        </p:nvSpPr>
        <p:spPr>
          <a:xfrm>
            <a:off x="1465154" y="5272107"/>
            <a:ext cx="633742" cy="276999"/>
          </a:xfrm>
          <a:prstGeom prst="rect">
            <a:avLst/>
          </a:prstGeom>
          <a:solidFill>
            <a:schemeClr val="bg1"/>
          </a:solidFill>
        </p:spPr>
        <p:txBody>
          <a:bodyPr wrap="square" rtlCol="0">
            <a:spAutoFit/>
          </a:bodyPr>
          <a:lstStyle/>
          <a:p>
            <a:r>
              <a:rPr lang="el-GR" sz="1200" dirty="0" smtClean="0"/>
              <a:t>νερό</a:t>
            </a:r>
            <a:endParaRPr lang="el-GR" sz="1200" dirty="0"/>
          </a:p>
        </p:txBody>
      </p:sp>
      <p:sp>
        <p:nvSpPr>
          <p:cNvPr id="11" name="TextBox 10"/>
          <p:cNvSpPr txBox="1"/>
          <p:nvPr/>
        </p:nvSpPr>
        <p:spPr>
          <a:xfrm>
            <a:off x="2583279" y="5173968"/>
            <a:ext cx="845973" cy="276999"/>
          </a:xfrm>
          <a:prstGeom prst="rect">
            <a:avLst/>
          </a:prstGeom>
          <a:solidFill>
            <a:schemeClr val="bg1"/>
          </a:solidFill>
        </p:spPr>
        <p:txBody>
          <a:bodyPr wrap="square" rtlCol="0">
            <a:spAutoFit/>
          </a:bodyPr>
          <a:lstStyle/>
          <a:p>
            <a:r>
              <a:rPr lang="el-GR" sz="1200" dirty="0" smtClean="0"/>
              <a:t>χούμος</a:t>
            </a:r>
            <a:endParaRPr lang="el-GR" sz="1200" dirty="0"/>
          </a:p>
        </p:txBody>
      </p:sp>
      <p:sp>
        <p:nvSpPr>
          <p:cNvPr id="12" name="TextBox 11"/>
          <p:cNvSpPr txBox="1"/>
          <p:nvPr/>
        </p:nvSpPr>
        <p:spPr>
          <a:xfrm>
            <a:off x="1782024" y="6953692"/>
            <a:ext cx="845973" cy="461665"/>
          </a:xfrm>
          <a:prstGeom prst="rect">
            <a:avLst/>
          </a:prstGeom>
          <a:solidFill>
            <a:schemeClr val="bg1"/>
          </a:solidFill>
        </p:spPr>
        <p:txBody>
          <a:bodyPr wrap="square" rtlCol="0">
            <a:spAutoFit/>
          </a:bodyPr>
          <a:lstStyle/>
          <a:p>
            <a:r>
              <a:rPr lang="el-GR" sz="1200" dirty="0" smtClean="0"/>
              <a:t>Οργανική ουσία</a:t>
            </a:r>
            <a:endParaRPr lang="el-GR" sz="1200" dirty="0"/>
          </a:p>
        </p:txBody>
      </p:sp>
      <p:sp>
        <p:nvSpPr>
          <p:cNvPr id="13" name="TextBox 12"/>
          <p:cNvSpPr txBox="1"/>
          <p:nvPr/>
        </p:nvSpPr>
        <p:spPr>
          <a:xfrm>
            <a:off x="277569" y="7310560"/>
            <a:ext cx="845973" cy="646331"/>
          </a:xfrm>
          <a:prstGeom prst="rect">
            <a:avLst/>
          </a:prstGeom>
          <a:solidFill>
            <a:schemeClr val="bg1"/>
          </a:solidFill>
        </p:spPr>
        <p:txBody>
          <a:bodyPr wrap="square" rtlCol="0">
            <a:spAutoFit/>
          </a:bodyPr>
          <a:lstStyle/>
          <a:p>
            <a:r>
              <a:rPr lang="el-GR" sz="1200" dirty="0" smtClean="0"/>
              <a:t>Πετρώματα και ορυκτά</a:t>
            </a:r>
            <a:endParaRPr lang="el-GR" sz="1200" dirty="0"/>
          </a:p>
        </p:txBody>
      </p:sp>
      <p:sp>
        <p:nvSpPr>
          <p:cNvPr id="14" name="TextBox 13"/>
          <p:cNvSpPr txBox="1"/>
          <p:nvPr/>
        </p:nvSpPr>
        <p:spPr>
          <a:xfrm>
            <a:off x="4181194" y="6785378"/>
            <a:ext cx="845973" cy="461665"/>
          </a:xfrm>
          <a:prstGeom prst="rect">
            <a:avLst/>
          </a:prstGeom>
          <a:solidFill>
            <a:schemeClr val="bg1"/>
          </a:solidFill>
        </p:spPr>
        <p:txBody>
          <a:bodyPr wrap="square" rtlCol="0">
            <a:spAutoFit/>
          </a:bodyPr>
          <a:lstStyle/>
          <a:p>
            <a:r>
              <a:rPr lang="el-GR" sz="1200" dirty="0" smtClean="0"/>
              <a:t>Ε</a:t>
            </a:r>
            <a:r>
              <a:rPr lang="en-US" sz="1200" dirty="0" smtClean="0"/>
              <a:t>DAPHON</a:t>
            </a:r>
          </a:p>
          <a:p>
            <a:endParaRPr lang="el-GR" sz="1200" dirty="0"/>
          </a:p>
        </p:txBody>
      </p:sp>
      <p:sp>
        <p:nvSpPr>
          <p:cNvPr id="15" name="TextBox 14"/>
          <p:cNvSpPr txBox="1"/>
          <p:nvPr/>
        </p:nvSpPr>
        <p:spPr>
          <a:xfrm>
            <a:off x="4116837" y="5477968"/>
            <a:ext cx="581915" cy="276999"/>
          </a:xfrm>
          <a:prstGeom prst="rect">
            <a:avLst/>
          </a:prstGeom>
          <a:solidFill>
            <a:schemeClr val="bg1"/>
          </a:solidFill>
        </p:spPr>
        <p:txBody>
          <a:bodyPr wrap="square" rtlCol="0">
            <a:spAutoFit/>
          </a:bodyPr>
          <a:lstStyle/>
          <a:p>
            <a:r>
              <a:rPr lang="el-GR" sz="1200" dirty="0" smtClean="0"/>
              <a:t>ΡΙΖΕΣ</a:t>
            </a:r>
            <a:endParaRPr lang="el-GR" sz="1200" dirty="0"/>
          </a:p>
        </p:txBody>
      </p:sp>
      <p:sp>
        <p:nvSpPr>
          <p:cNvPr id="16" name="TextBox 15"/>
          <p:cNvSpPr txBox="1"/>
          <p:nvPr/>
        </p:nvSpPr>
        <p:spPr>
          <a:xfrm>
            <a:off x="4638304" y="5210266"/>
            <a:ext cx="725628" cy="461665"/>
          </a:xfrm>
          <a:prstGeom prst="rect">
            <a:avLst/>
          </a:prstGeom>
          <a:solidFill>
            <a:schemeClr val="bg1"/>
          </a:solidFill>
        </p:spPr>
        <p:txBody>
          <a:bodyPr wrap="square" rtlCol="0">
            <a:spAutoFit/>
          </a:bodyPr>
          <a:lstStyle/>
          <a:p>
            <a:r>
              <a:rPr lang="el-GR" sz="1200" dirty="0" err="1" smtClean="0"/>
              <a:t>Γεωσκώ-ληκες</a:t>
            </a:r>
            <a:endParaRPr lang="el-GR" sz="1200" dirty="0"/>
          </a:p>
        </p:txBody>
      </p:sp>
      <p:sp>
        <p:nvSpPr>
          <p:cNvPr id="17" name="TextBox 16"/>
          <p:cNvSpPr txBox="1"/>
          <p:nvPr/>
        </p:nvSpPr>
        <p:spPr>
          <a:xfrm>
            <a:off x="6351167" y="5272106"/>
            <a:ext cx="772793" cy="461665"/>
          </a:xfrm>
          <a:prstGeom prst="rect">
            <a:avLst/>
          </a:prstGeom>
          <a:solidFill>
            <a:schemeClr val="bg1"/>
          </a:solidFill>
        </p:spPr>
        <p:txBody>
          <a:bodyPr wrap="square" rtlCol="0">
            <a:spAutoFit/>
          </a:bodyPr>
          <a:lstStyle/>
          <a:p>
            <a:r>
              <a:rPr lang="el-GR" sz="1200" dirty="0" smtClean="0"/>
              <a:t>Μύκητες και </a:t>
            </a:r>
            <a:r>
              <a:rPr lang="el-GR" sz="1200" dirty="0" err="1" smtClean="0"/>
              <a:t>φύκη</a:t>
            </a:r>
            <a:endParaRPr lang="el-GR" sz="1200" dirty="0"/>
          </a:p>
        </p:txBody>
      </p:sp>
      <p:sp>
        <p:nvSpPr>
          <p:cNvPr id="18" name="TextBox 17"/>
          <p:cNvSpPr txBox="1"/>
          <p:nvPr/>
        </p:nvSpPr>
        <p:spPr>
          <a:xfrm>
            <a:off x="5173633" y="7336294"/>
            <a:ext cx="1325845" cy="461665"/>
          </a:xfrm>
          <a:prstGeom prst="rect">
            <a:avLst/>
          </a:prstGeom>
          <a:solidFill>
            <a:schemeClr val="bg1"/>
          </a:solidFill>
        </p:spPr>
        <p:txBody>
          <a:bodyPr wrap="square" rtlCol="0">
            <a:spAutoFit/>
          </a:bodyPr>
          <a:lstStyle/>
          <a:p>
            <a:r>
              <a:rPr lang="el-GR" sz="1200" dirty="0" smtClean="0"/>
              <a:t>Βακτήρια και </a:t>
            </a:r>
            <a:r>
              <a:rPr lang="el-GR" sz="1200" dirty="0" err="1" smtClean="0"/>
              <a:t>ακτινομύκητες</a:t>
            </a:r>
            <a:endParaRPr lang="el-GR" sz="1200" dirty="0"/>
          </a:p>
        </p:txBody>
      </p:sp>
      <p:sp>
        <p:nvSpPr>
          <p:cNvPr id="19" name="TextBox 18"/>
          <p:cNvSpPr txBox="1"/>
          <p:nvPr/>
        </p:nvSpPr>
        <p:spPr>
          <a:xfrm>
            <a:off x="4510711" y="4934070"/>
            <a:ext cx="1325845" cy="276999"/>
          </a:xfrm>
          <a:prstGeom prst="rect">
            <a:avLst/>
          </a:prstGeom>
          <a:solidFill>
            <a:schemeClr val="bg1"/>
          </a:solidFill>
        </p:spPr>
        <p:txBody>
          <a:bodyPr wrap="square" rtlCol="0">
            <a:spAutoFit/>
          </a:bodyPr>
          <a:lstStyle/>
          <a:p>
            <a:endParaRPr lang="el-GR" sz="1200" dirty="0"/>
          </a:p>
        </p:txBody>
      </p:sp>
      <p:sp>
        <p:nvSpPr>
          <p:cNvPr id="20" name="TextBox 19"/>
          <p:cNvSpPr txBox="1"/>
          <p:nvPr/>
        </p:nvSpPr>
        <p:spPr>
          <a:xfrm>
            <a:off x="5836556" y="4891125"/>
            <a:ext cx="1325845" cy="276999"/>
          </a:xfrm>
          <a:prstGeom prst="rect">
            <a:avLst/>
          </a:prstGeom>
          <a:solidFill>
            <a:schemeClr val="bg1"/>
          </a:solidFill>
        </p:spPr>
        <p:txBody>
          <a:bodyPr wrap="square" rtlCol="0">
            <a:spAutoFit/>
          </a:bodyPr>
          <a:lstStyle/>
          <a:p>
            <a:endParaRPr lang="el-GR" sz="1200" dirty="0"/>
          </a:p>
        </p:txBody>
      </p:sp>
    </p:spTree>
    <p:extLst>
      <p:ext uri="{BB962C8B-B14F-4D97-AF65-F5344CB8AC3E}">
        <p14:creationId xmlns:p14="http://schemas.microsoft.com/office/powerpoint/2010/main" xmlns="" val="3907875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5" name="Text Box 13"/>
          <p:cNvSpPr txBox="1">
            <a:spLocks noChangeArrowheads="1"/>
          </p:cNvSpPr>
          <p:nvPr/>
        </p:nvSpPr>
        <p:spPr bwMode="auto">
          <a:xfrm>
            <a:off x="1524004" y="2574210"/>
            <a:ext cx="150361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Αποικοδό-</a:t>
            </a:r>
          </a:p>
          <a:p>
            <a:pPr eaLnBrk="1" hangingPunct="1"/>
            <a:r>
              <a:rPr lang="el-GR" altLang="el-GR"/>
              <a:t>μηση</a:t>
            </a:r>
          </a:p>
        </p:txBody>
      </p:sp>
      <p:sp>
        <p:nvSpPr>
          <p:cNvPr id="131086" name="Text Box 14"/>
          <p:cNvSpPr txBox="1">
            <a:spLocks noChangeArrowheads="1"/>
          </p:cNvSpPr>
          <p:nvPr/>
        </p:nvSpPr>
        <p:spPr bwMode="auto">
          <a:xfrm>
            <a:off x="3200400" y="2574210"/>
            <a:ext cx="2949846"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Αποδίδει: ΝΗ</a:t>
            </a:r>
            <a:r>
              <a:rPr lang="el-GR" altLang="el-GR" baseline="-25000"/>
              <a:t>4</a:t>
            </a:r>
            <a:r>
              <a:rPr lang="el-GR" altLang="el-GR" baseline="30000"/>
              <a:t>+</a:t>
            </a:r>
            <a:r>
              <a:rPr lang="el-GR" altLang="el-GR"/>
              <a:t>, ΡΟ</a:t>
            </a:r>
            <a:r>
              <a:rPr lang="el-GR" altLang="el-GR" baseline="-25000"/>
              <a:t>4</a:t>
            </a:r>
            <a:r>
              <a:rPr lang="el-GR" altLang="el-GR" baseline="30000"/>
              <a:t>3-</a:t>
            </a:r>
            <a:endParaRPr lang="el-GR" altLang="el-GR"/>
          </a:p>
          <a:p>
            <a:pPr eaLnBrk="1" hangingPunct="1"/>
            <a:r>
              <a:rPr lang="en-US" altLang="el-GR"/>
              <a:t>SO</a:t>
            </a:r>
            <a:r>
              <a:rPr lang="en-US" altLang="el-GR" baseline="-25000"/>
              <a:t>4</a:t>
            </a:r>
            <a:r>
              <a:rPr lang="en-US" altLang="el-GR" baseline="30000"/>
              <a:t>2- </a:t>
            </a:r>
            <a:r>
              <a:rPr lang="el-GR" altLang="el-GR"/>
              <a:t>κ.α.</a:t>
            </a:r>
            <a:endParaRPr lang="el-GR" altLang="el-GR" baseline="30000"/>
          </a:p>
        </p:txBody>
      </p:sp>
      <p:sp>
        <p:nvSpPr>
          <p:cNvPr id="131087" name="Text Box 15"/>
          <p:cNvSpPr txBox="1">
            <a:spLocks noChangeArrowheads="1"/>
          </p:cNvSpPr>
          <p:nvPr/>
        </p:nvSpPr>
        <p:spPr bwMode="auto">
          <a:xfrm>
            <a:off x="6172205" y="2576127"/>
            <a:ext cx="340612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Πηγή θρεπτικών κατά την</a:t>
            </a:r>
          </a:p>
          <a:p>
            <a:pPr eaLnBrk="1" hangingPunct="1"/>
            <a:r>
              <a:rPr lang="el-GR" altLang="el-GR"/>
              <a:t>αποικοδόμηση</a:t>
            </a:r>
          </a:p>
        </p:txBody>
      </p:sp>
      <p:sp>
        <p:nvSpPr>
          <p:cNvPr id="131098" name="Text Box 26"/>
          <p:cNvSpPr txBox="1">
            <a:spLocks noChangeArrowheads="1"/>
          </p:cNvSpPr>
          <p:nvPr/>
        </p:nvSpPr>
        <p:spPr bwMode="auto">
          <a:xfrm>
            <a:off x="1524000" y="3680181"/>
            <a:ext cx="162897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Σύνδεση με</a:t>
            </a:r>
          </a:p>
          <a:p>
            <a:pPr eaLnBrk="1" hangingPunct="1"/>
            <a:r>
              <a:rPr lang="el-GR" altLang="el-GR"/>
              <a:t>οργανικά</a:t>
            </a:r>
          </a:p>
          <a:p>
            <a:pPr eaLnBrk="1" hangingPunct="1"/>
            <a:r>
              <a:rPr lang="el-GR" altLang="el-GR"/>
              <a:t>μόρια</a:t>
            </a:r>
          </a:p>
        </p:txBody>
      </p:sp>
      <p:sp>
        <p:nvSpPr>
          <p:cNvPr id="131099" name="Text Box 27"/>
          <p:cNvSpPr txBox="1">
            <a:spLocks noChangeArrowheads="1"/>
          </p:cNvSpPr>
          <p:nvPr/>
        </p:nvSpPr>
        <p:spPr bwMode="auto">
          <a:xfrm>
            <a:off x="3200404" y="3680178"/>
            <a:ext cx="2893741"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t>Η </a:t>
            </a:r>
            <a:r>
              <a:rPr lang="el-GR" altLang="el-GR" dirty="0" smtClean="0"/>
              <a:t>Ο.Ο. </a:t>
            </a:r>
            <a:r>
              <a:rPr lang="el-GR" altLang="el-GR" dirty="0"/>
              <a:t>επηρεάζει την</a:t>
            </a:r>
          </a:p>
          <a:p>
            <a:pPr eaLnBrk="1" hangingPunct="1"/>
            <a:r>
              <a:rPr lang="el-GR" altLang="el-GR" dirty="0" err="1"/>
              <a:t>ενεργότητα</a:t>
            </a:r>
            <a:r>
              <a:rPr lang="el-GR" altLang="el-GR" dirty="0"/>
              <a:t> και </a:t>
            </a:r>
          </a:p>
          <a:p>
            <a:pPr eaLnBrk="1" hangingPunct="1"/>
            <a:r>
              <a:rPr lang="el-GR" altLang="el-GR" dirty="0" err="1"/>
              <a:t>αποικοδομησιμότητα</a:t>
            </a:r>
            <a:endParaRPr lang="el-GR" altLang="el-GR" dirty="0"/>
          </a:p>
          <a:p>
            <a:pPr eaLnBrk="1" hangingPunct="1"/>
            <a:r>
              <a:rPr lang="el-GR" altLang="el-GR" dirty="0"/>
              <a:t>φυτοφαρμάκων</a:t>
            </a:r>
          </a:p>
        </p:txBody>
      </p:sp>
      <p:sp>
        <p:nvSpPr>
          <p:cNvPr id="131100" name="Text Box 28"/>
          <p:cNvSpPr txBox="1">
            <a:spLocks noChangeArrowheads="1"/>
          </p:cNvSpPr>
          <p:nvPr/>
        </p:nvSpPr>
        <p:spPr bwMode="auto">
          <a:xfrm>
            <a:off x="6122989" y="3680178"/>
            <a:ext cx="3122458"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Καθιστά τον έλεγχο της</a:t>
            </a:r>
          </a:p>
          <a:p>
            <a:pPr eaLnBrk="1" hangingPunct="1"/>
            <a:r>
              <a:rPr lang="el-GR" altLang="el-GR"/>
              <a:t>διαθεσιμότητας </a:t>
            </a:r>
          </a:p>
          <a:p>
            <a:pPr eaLnBrk="1" hangingPunct="1"/>
            <a:r>
              <a:rPr lang="el-GR" altLang="el-GR"/>
              <a:t>φυτοφαρμάκων πιο </a:t>
            </a:r>
          </a:p>
          <a:p>
            <a:pPr eaLnBrk="1" hangingPunct="1"/>
            <a:r>
              <a:rPr lang="el-GR" altLang="el-GR"/>
              <a:t>αποτελεσματικό</a:t>
            </a:r>
          </a:p>
        </p:txBody>
      </p:sp>
      <p:sp>
        <p:nvSpPr>
          <p:cNvPr id="131075" name="Text Box 3"/>
          <p:cNvSpPr txBox="1">
            <a:spLocks noChangeArrowheads="1"/>
          </p:cNvSpPr>
          <p:nvPr/>
        </p:nvSpPr>
        <p:spPr bwMode="auto">
          <a:xfrm>
            <a:off x="1600203" y="920046"/>
            <a:ext cx="123783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Ιδιότητα</a:t>
            </a:r>
          </a:p>
        </p:txBody>
      </p:sp>
      <p:sp>
        <p:nvSpPr>
          <p:cNvPr id="131076" name="Text Box 4"/>
          <p:cNvSpPr txBox="1">
            <a:spLocks noChangeArrowheads="1"/>
          </p:cNvSpPr>
          <p:nvPr/>
        </p:nvSpPr>
        <p:spPr bwMode="auto">
          <a:xfrm>
            <a:off x="3200404" y="920046"/>
            <a:ext cx="1038169"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Σχόλια</a:t>
            </a:r>
          </a:p>
        </p:txBody>
      </p:sp>
      <p:sp>
        <p:nvSpPr>
          <p:cNvPr id="131077" name="Text Box 5"/>
          <p:cNvSpPr txBox="1">
            <a:spLocks noChangeArrowheads="1"/>
          </p:cNvSpPr>
          <p:nvPr/>
        </p:nvSpPr>
        <p:spPr bwMode="auto">
          <a:xfrm>
            <a:off x="6172199" y="920046"/>
            <a:ext cx="139814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Επίδραση</a:t>
            </a:r>
          </a:p>
        </p:txBody>
      </p:sp>
      <p:sp>
        <p:nvSpPr>
          <p:cNvPr id="131078" name="Text Box 6"/>
          <p:cNvSpPr txBox="1">
            <a:spLocks noChangeArrowheads="1"/>
          </p:cNvSpPr>
          <p:nvPr/>
        </p:nvSpPr>
        <p:spPr bwMode="auto">
          <a:xfrm>
            <a:off x="8208963" y="3"/>
            <a:ext cx="2467342"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Ωφέλεια για </a:t>
            </a:r>
          </a:p>
          <a:p>
            <a:pPr eaLnBrk="1" hangingPunct="1"/>
            <a:r>
              <a:rPr lang="el-GR" altLang="el-GR"/>
              <a:t>αμμώδη (ΑΜΜ) </a:t>
            </a:r>
          </a:p>
          <a:p>
            <a:pPr eaLnBrk="1" hangingPunct="1"/>
            <a:r>
              <a:rPr lang="el-GR" altLang="el-GR"/>
              <a:t>ή αργιλώδη (ΑΡΓ)</a:t>
            </a:r>
          </a:p>
        </p:txBody>
      </p:sp>
      <p:sp>
        <p:nvSpPr>
          <p:cNvPr id="131079" name="Text Box 7"/>
          <p:cNvSpPr txBox="1">
            <a:spLocks noChangeArrowheads="1"/>
          </p:cNvSpPr>
          <p:nvPr/>
        </p:nvSpPr>
        <p:spPr bwMode="auto">
          <a:xfrm>
            <a:off x="1524000" y="1380067"/>
            <a:ext cx="141096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dirty="0">
                <a:solidFill>
                  <a:srgbClr val="FF9933"/>
                </a:solidFill>
              </a:rPr>
              <a:t>Σχέση </a:t>
            </a:r>
            <a:r>
              <a:rPr lang="en-US" altLang="el-GR" dirty="0">
                <a:solidFill>
                  <a:srgbClr val="FF9933"/>
                </a:solidFill>
              </a:rPr>
              <a:t>pH</a:t>
            </a:r>
            <a:endParaRPr lang="el-GR" altLang="el-GR" dirty="0">
              <a:solidFill>
                <a:srgbClr val="FF9933"/>
              </a:solidFill>
            </a:endParaRPr>
          </a:p>
        </p:txBody>
      </p:sp>
      <p:sp>
        <p:nvSpPr>
          <p:cNvPr id="131080" name="Text Box 8"/>
          <p:cNvSpPr txBox="1">
            <a:spLocks noChangeArrowheads="1"/>
          </p:cNvSpPr>
          <p:nvPr/>
        </p:nvSpPr>
        <p:spPr bwMode="auto">
          <a:xfrm>
            <a:off x="3201988" y="1288065"/>
            <a:ext cx="234872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Ρυθμίζει </a:t>
            </a:r>
            <a:r>
              <a:rPr lang="en-US" altLang="el-GR"/>
              <a:t>pH </a:t>
            </a:r>
            <a:r>
              <a:rPr lang="el-GR" altLang="el-GR"/>
              <a:t>σε </a:t>
            </a:r>
          </a:p>
          <a:p>
            <a:pPr eaLnBrk="1" hangingPunct="1"/>
            <a:r>
              <a:rPr lang="el-GR" altLang="el-GR"/>
              <a:t>ελαφρώς όξινα ή </a:t>
            </a:r>
          </a:p>
          <a:p>
            <a:pPr eaLnBrk="1" hangingPunct="1"/>
            <a:r>
              <a:rPr lang="el-GR" altLang="el-GR"/>
              <a:t>αλκαλικά εδάφη</a:t>
            </a:r>
          </a:p>
        </p:txBody>
      </p:sp>
      <p:sp>
        <p:nvSpPr>
          <p:cNvPr id="131081" name="Text Box 9"/>
          <p:cNvSpPr txBox="1">
            <a:spLocks noChangeArrowheads="1"/>
          </p:cNvSpPr>
          <p:nvPr/>
        </p:nvSpPr>
        <p:spPr bwMode="auto">
          <a:xfrm>
            <a:off x="6124578" y="1288065"/>
            <a:ext cx="306205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Βοηθά στη </a:t>
            </a:r>
          </a:p>
          <a:p>
            <a:pPr eaLnBrk="1" hangingPunct="1"/>
            <a:r>
              <a:rPr lang="el-GR" altLang="el-GR"/>
              <a:t>σταθεροποίηση του </a:t>
            </a:r>
            <a:r>
              <a:rPr lang="en-US" altLang="el-GR"/>
              <a:t>pH</a:t>
            </a:r>
            <a:endParaRPr lang="el-GR" altLang="el-GR"/>
          </a:p>
        </p:txBody>
      </p:sp>
      <p:sp>
        <p:nvSpPr>
          <p:cNvPr id="131083" name="Line 11"/>
          <p:cNvSpPr>
            <a:spLocks noChangeShapeType="1"/>
          </p:cNvSpPr>
          <p:nvPr/>
        </p:nvSpPr>
        <p:spPr bwMode="auto">
          <a:xfrm>
            <a:off x="1524000" y="1380067"/>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084" name="Line 12"/>
          <p:cNvSpPr>
            <a:spLocks noChangeShapeType="1"/>
          </p:cNvSpPr>
          <p:nvPr/>
        </p:nvSpPr>
        <p:spPr bwMode="auto">
          <a:xfrm>
            <a:off x="1524000" y="2662379"/>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091" name="Rectangle 19"/>
          <p:cNvSpPr>
            <a:spLocks noChangeArrowheads="1"/>
          </p:cNvSpPr>
          <p:nvPr/>
        </p:nvSpPr>
        <p:spPr bwMode="auto">
          <a:xfrm>
            <a:off x="9766302" y="3036147"/>
            <a:ext cx="9557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a:t>
            </a:r>
          </a:p>
        </p:txBody>
      </p:sp>
      <p:sp>
        <p:nvSpPr>
          <p:cNvPr id="131093" name="Line 21"/>
          <p:cNvSpPr>
            <a:spLocks noChangeShapeType="1"/>
          </p:cNvSpPr>
          <p:nvPr/>
        </p:nvSpPr>
        <p:spPr bwMode="auto">
          <a:xfrm>
            <a:off x="1524000" y="3680178"/>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094" name="Line 22"/>
          <p:cNvSpPr>
            <a:spLocks noChangeShapeType="1"/>
          </p:cNvSpPr>
          <p:nvPr/>
        </p:nvSpPr>
        <p:spPr bwMode="auto">
          <a:xfrm>
            <a:off x="3200400" y="920044"/>
            <a:ext cx="0" cy="16560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095" name="Line 23"/>
          <p:cNvSpPr>
            <a:spLocks noChangeShapeType="1"/>
          </p:cNvSpPr>
          <p:nvPr/>
        </p:nvSpPr>
        <p:spPr bwMode="auto">
          <a:xfrm>
            <a:off x="6172201" y="920044"/>
            <a:ext cx="0" cy="165608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096" name="Line 24"/>
          <p:cNvSpPr>
            <a:spLocks noChangeShapeType="1"/>
          </p:cNvSpPr>
          <p:nvPr/>
        </p:nvSpPr>
        <p:spPr bwMode="auto">
          <a:xfrm>
            <a:off x="3200400" y="2555041"/>
            <a:ext cx="0" cy="110405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097" name="Line 25"/>
          <p:cNvSpPr>
            <a:spLocks noChangeShapeType="1"/>
          </p:cNvSpPr>
          <p:nvPr/>
        </p:nvSpPr>
        <p:spPr bwMode="auto">
          <a:xfrm>
            <a:off x="6172201" y="2576125"/>
            <a:ext cx="0" cy="1104053"/>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106" name="Line 34"/>
          <p:cNvSpPr>
            <a:spLocks noChangeShapeType="1"/>
          </p:cNvSpPr>
          <p:nvPr/>
        </p:nvSpPr>
        <p:spPr bwMode="auto">
          <a:xfrm>
            <a:off x="1524000" y="5520267"/>
            <a:ext cx="914400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107" name="Line 35"/>
          <p:cNvSpPr>
            <a:spLocks noChangeShapeType="1"/>
          </p:cNvSpPr>
          <p:nvPr/>
        </p:nvSpPr>
        <p:spPr bwMode="auto">
          <a:xfrm>
            <a:off x="3200400" y="3680178"/>
            <a:ext cx="0" cy="184008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108" name="Line 36"/>
          <p:cNvSpPr>
            <a:spLocks noChangeShapeType="1"/>
          </p:cNvSpPr>
          <p:nvPr/>
        </p:nvSpPr>
        <p:spPr bwMode="auto">
          <a:xfrm>
            <a:off x="6172201" y="3680178"/>
            <a:ext cx="0" cy="1840089"/>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a:p>
        </p:txBody>
      </p:sp>
      <p:sp>
        <p:nvSpPr>
          <p:cNvPr id="131110" name="Text Box 38"/>
          <p:cNvSpPr txBox="1">
            <a:spLocks noChangeArrowheads="1"/>
          </p:cNvSpPr>
          <p:nvPr/>
        </p:nvSpPr>
        <p:spPr bwMode="auto">
          <a:xfrm>
            <a:off x="9753602" y="1748086"/>
            <a:ext cx="9557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a:t>
            </a:r>
          </a:p>
        </p:txBody>
      </p:sp>
      <p:sp>
        <p:nvSpPr>
          <p:cNvPr id="131127" name="Rectangle 55"/>
          <p:cNvSpPr>
            <a:spLocks noChangeArrowheads="1"/>
          </p:cNvSpPr>
          <p:nvPr/>
        </p:nvSpPr>
        <p:spPr bwMode="auto">
          <a:xfrm>
            <a:off x="9720267" y="4876236"/>
            <a:ext cx="955711"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a:t>ΑΜΜ</a:t>
            </a:r>
          </a:p>
        </p:txBody>
      </p:sp>
    </p:spTree>
    <p:extLst>
      <p:ext uri="{BB962C8B-B14F-4D97-AF65-F5344CB8AC3E}">
        <p14:creationId xmlns:p14="http://schemas.microsoft.com/office/powerpoint/2010/main" xmlns="" val="4239031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1075"/>
                                        </p:tgtEl>
                                        <p:attrNameLst>
                                          <p:attrName>style.visibility</p:attrName>
                                        </p:attrNameLst>
                                      </p:cBhvr>
                                      <p:to>
                                        <p:strVal val="visible"/>
                                      </p:to>
                                    </p:set>
                                    <p:animEffect transition="in" filter="blinds(horizontal)">
                                      <p:cBhvr>
                                        <p:cTn id="7" dur="500"/>
                                        <p:tgtEl>
                                          <p:spTgt spid="13107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1076"/>
                                        </p:tgtEl>
                                        <p:attrNameLst>
                                          <p:attrName>style.visibility</p:attrName>
                                        </p:attrNameLst>
                                      </p:cBhvr>
                                      <p:to>
                                        <p:strVal val="visible"/>
                                      </p:to>
                                    </p:set>
                                    <p:animEffect transition="in" filter="blinds(horizontal)">
                                      <p:cBhvr>
                                        <p:cTn id="11" dur="500"/>
                                        <p:tgtEl>
                                          <p:spTgt spid="131076"/>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1077"/>
                                        </p:tgtEl>
                                        <p:attrNameLst>
                                          <p:attrName>style.visibility</p:attrName>
                                        </p:attrNameLst>
                                      </p:cBhvr>
                                      <p:to>
                                        <p:strVal val="visible"/>
                                      </p:to>
                                    </p:set>
                                    <p:animEffect transition="in" filter="blinds(horizontal)">
                                      <p:cBhvr>
                                        <p:cTn id="15" dur="500"/>
                                        <p:tgtEl>
                                          <p:spTgt spid="131077"/>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1078"/>
                                        </p:tgtEl>
                                        <p:attrNameLst>
                                          <p:attrName>style.visibility</p:attrName>
                                        </p:attrNameLst>
                                      </p:cBhvr>
                                      <p:to>
                                        <p:strVal val="visible"/>
                                      </p:to>
                                    </p:set>
                                    <p:animEffect transition="in" filter="blinds(horizontal)">
                                      <p:cBhvr>
                                        <p:cTn id="19" dur="500"/>
                                        <p:tgtEl>
                                          <p:spTgt spid="131078"/>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1083"/>
                                        </p:tgtEl>
                                        <p:attrNameLst>
                                          <p:attrName>style.visibility</p:attrName>
                                        </p:attrNameLst>
                                      </p:cBhvr>
                                      <p:to>
                                        <p:strVal val="visible"/>
                                      </p:to>
                                    </p:set>
                                    <p:animEffect transition="in" filter="wipe(left)">
                                      <p:cBhvr>
                                        <p:cTn id="23" dur="5000"/>
                                        <p:tgtEl>
                                          <p:spTgt spid="1310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1079"/>
                                        </p:tgtEl>
                                        <p:attrNameLst>
                                          <p:attrName>style.visibility</p:attrName>
                                        </p:attrNameLst>
                                      </p:cBhvr>
                                      <p:to>
                                        <p:strVal val="visible"/>
                                      </p:to>
                                    </p:set>
                                    <p:animEffect transition="in" filter="blinds(horizontal)">
                                      <p:cBhvr>
                                        <p:cTn id="28" dur="500"/>
                                        <p:tgtEl>
                                          <p:spTgt spid="131079"/>
                                        </p:tgtEl>
                                      </p:cBhvr>
                                    </p:animEffect>
                                  </p:childTnLst>
                                </p:cTn>
                              </p:par>
                            </p:childTnLst>
                          </p:cTn>
                        </p:par>
                        <p:par>
                          <p:cTn id="29" fill="hold" nodeType="afterGroup">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131094"/>
                                        </p:tgtEl>
                                        <p:attrNameLst>
                                          <p:attrName>style.visibility</p:attrName>
                                        </p:attrNameLst>
                                      </p:cBhvr>
                                      <p:to>
                                        <p:strVal val="visible"/>
                                      </p:to>
                                    </p:set>
                                    <p:animEffect transition="in" filter="wipe(up)">
                                      <p:cBhvr>
                                        <p:cTn id="32" dur="2000"/>
                                        <p:tgtEl>
                                          <p:spTgt spid="13109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1080"/>
                                        </p:tgtEl>
                                        <p:attrNameLst>
                                          <p:attrName>style.visibility</p:attrName>
                                        </p:attrNameLst>
                                      </p:cBhvr>
                                      <p:to>
                                        <p:strVal val="visible"/>
                                      </p:to>
                                    </p:set>
                                    <p:animEffect transition="in" filter="blinds(horizontal)">
                                      <p:cBhvr>
                                        <p:cTn id="37" dur="500"/>
                                        <p:tgtEl>
                                          <p:spTgt spid="131080"/>
                                        </p:tgtEl>
                                      </p:cBhvr>
                                    </p:animEffect>
                                  </p:childTnLst>
                                </p:cTn>
                              </p:par>
                            </p:childTnLst>
                          </p:cTn>
                        </p:par>
                        <p:par>
                          <p:cTn id="38" fill="hold" nodeType="afterGroup">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31095"/>
                                        </p:tgtEl>
                                        <p:attrNameLst>
                                          <p:attrName>style.visibility</p:attrName>
                                        </p:attrNameLst>
                                      </p:cBhvr>
                                      <p:to>
                                        <p:strVal val="visible"/>
                                      </p:to>
                                    </p:set>
                                    <p:animEffect transition="in" filter="wipe(up)">
                                      <p:cBhvr>
                                        <p:cTn id="41" dur="2000"/>
                                        <p:tgtEl>
                                          <p:spTgt spid="131095"/>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31081"/>
                                        </p:tgtEl>
                                        <p:attrNameLst>
                                          <p:attrName>style.visibility</p:attrName>
                                        </p:attrNameLst>
                                      </p:cBhvr>
                                      <p:to>
                                        <p:strVal val="visible"/>
                                      </p:to>
                                    </p:set>
                                    <p:animEffect transition="in" filter="blinds(horizontal)">
                                      <p:cBhvr>
                                        <p:cTn id="46" dur="500"/>
                                        <p:tgtEl>
                                          <p:spTgt spid="131081"/>
                                        </p:tgtEl>
                                      </p:cBhvr>
                                    </p:animEffect>
                                  </p:childTnLst>
                                </p:cTn>
                              </p:par>
                            </p:childTnLst>
                          </p:cTn>
                        </p:par>
                        <p:par>
                          <p:cTn id="47" fill="hold" nodeType="afterGroup">
                            <p:stCondLst>
                              <p:cond delay="500"/>
                            </p:stCondLst>
                            <p:childTnLst>
                              <p:par>
                                <p:cTn id="48" presetID="3" presetClass="entr" presetSubtype="10" fill="hold" grpId="0" nodeType="afterEffect">
                                  <p:stCondLst>
                                    <p:cond delay="0"/>
                                  </p:stCondLst>
                                  <p:childTnLst>
                                    <p:set>
                                      <p:cBhvr>
                                        <p:cTn id="49" dur="1" fill="hold">
                                          <p:stCondLst>
                                            <p:cond delay="0"/>
                                          </p:stCondLst>
                                        </p:cTn>
                                        <p:tgtEl>
                                          <p:spTgt spid="131110"/>
                                        </p:tgtEl>
                                        <p:attrNameLst>
                                          <p:attrName>style.visibility</p:attrName>
                                        </p:attrNameLst>
                                      </p:cBhvr>
                                      <p:to>
                                        <p:strVal val="visible"/>
                                      </p:to>
                                    </p:set>
                                    <p:animEffect transition="in" filter="blinds(horizontal)">
                                      <p:cBhvr>
                                        <p:cTn id="50" dur="500"/>
                                        <p:tgtEl>
                                          <p:spTgt spid="131110"/>
                                        </p:tgtEl>
                                      </p:cBhvr>
                                    </p:animEffect>
                                  </p:childTnLst>
                                </p:cTn>
                              </p:par>
                            </p:childTnLst>
                          </p:cTn>
                        </p:par>
                        <p:par>
                          <p:cTn id="51" fill="hold" nodeType="afterGroup">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31084"/>
                                        </p:tgtEl>
                                        <p:attrNameLst>
                                          <p:attrName>style.visibility</p:attrName>
                                        </p:attrNameLst>
                                      </p:cBhvr>
                                      <p:to>
                                        <p:strVal val="visible"/>
                                      </p:to>
                                    </p:set>
                                    <p:animEffect transition="in" filter="wipe(left)">
                                      <p:cBhvr>
                                        <p:cTn id="54" dur="5000"/>
                                        <p:tgtEl>
                                          <p:spTgt spid="13108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31085"/>
                                        </p:tgtEl>
                                        <p:attrNameLst>
                                          <p:attrName>style.visibility</p:attrName>
                                        </p:attrNameLst>
                                      </p:cBhvr>
                                      <p:to>
                                        <p:strVal val="visible"/>
                                      </p:to>
                                    </p:set>
                                    <p:animEffect transition="in" filter="blinds(horizontal)">
                                      <p:cBhvr>
                                        <p:cTn id="59" dur="500"/>
                                        <p:tgtEl>
                                          <p:spTgt spid="131085"/>
                                        </p:tgtEl>
                                      </p:cBhvr>
                                    </p:animEffect>
                                  </p:childTnLst>
                                </p:cTn>
                              </p:par>
                            </p:childTnLst>
                          </p:cTn>
                        </p:par>
                        <p:par>
                          <p:cTn id="60" fill="hold" nodeType="afterGroup">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131096"/>
                                        </p:tgtEl>
                                        <p:attrNameLst>
                                          <p:attrName>style.visibility</p:attrName>
                                        </p:attrNameLst>
                                      </p:cBhvr>
                                      <p:to>
                                        <p:strVal val="visible"/>
                                      </p:to>
                                    </p:set>
                                    <p:animEffect transition="in" filter="wipe(up)">
                                      <p:cBhvr>
                                        <p:cTn id="63" dur="2000"/>
                                        <p:tgtEl>
                                          <p:spTgt spid="13109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31086"/>
                                        </p:tgtEl>
                                        <p:attrNameLst>
                                          <p:attrName>style.visibility</p:attrName>
                                        </p:attrNameLst>
                                      </p:cBhvr>
                                      <p:to>
                                        <p:strVal val="visible"/>
                                      </p:to>
                                    </p:set>
                                    <p:animEffect transition="in" filter="blinds(horizontal)">
                                      <p:cBhvr>
                                        <p:cTn id="68" dur="500"/>
                                        <p:tgtEl>
                                          <p:spTgt spid="131086"/>
                                        </p:tgtEl>
                                      </p:cBhvr>
                                    </p:animEffect>
                                  </p:childTnLst>
                                </p:cTn>
                              </p:par>
                            </p:childTnLst>
                          </p:cTn>
                        </p:par>
                        <p:par>
                          <p:cTn id="69" fill="hold" nodeType="afterGroup">
                            <p:stCondLst>
                              <p:cond delay="500"/>
                            </p:stCondLst>
                            <p:childTnLst>
                              <p:par>
                                <p:cTn id="70" presetID="22" presetClass="entr" presetSubtype="1" fill="hold" grpId="0" nodeType="afterEffect">
                                  <p:stCondLst>
                                    <p:cond delay="0"/>
                                  </p:stCondLst>
                                  <p:childTnLst>
                                    <p:set>
                                      <p:cBhvr>
                                        <p:cTn id="71" dur="1" fill="hold">
                                          <p:stCondLst>
                                            <p:cond delay="0"/>
                                          </p:stCondLst>
                                        </p:cTn>
                                        <p:tgtEl>
                                          <p:spTgt spid="131097"/>
                                        </p:tgtEl>
                                        <p:attrNameLst>
                                          <p:attrName>style.visibility</p:attrName>
                                        </p:attrNameLst>
                                      </p:cBhvr>
                                      <p:to>
                                        <p:strVal val="visible"/>
                                      </p:to>
                                    </p:set>
                                    <p:animEffect transition="in" filter="wipe(up)">
                                      <p:cBhvr>
                                        <p:cTn id="72" dur="2000"/>
                                        <p:tgtEl>
                                          <p:spTgt spid="13109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31087"/>
                                        </p:tgtEl>
                                        <p:attrNameLst>
                                          <p:attrName>style.visibility</p:attrName>
                                        </p:attrNameLst>
                                      </p:cBhvr>
                                      <p:to>
                                        <p:strVal val="visible"/>
                                      </p:to>
                                    </p:set>
                                    <p:animEffect transition="in" filter="blinds(horizontal)">
                                      <p:cBhvr>
                                        <p:cTn id="77" dur="500"/>
                                        <p:tgtEl>
                                          <p:spTgt spid="131087"/>
                                        </p:tgtEl>
                                      </p:cBhvr>
                                    </p:animEffect>
                                  </p:childTnLst>
                                </p:cTn>
                              </p:par>
                            </p:childTnLst>
                          </p:cTn>
                        </p:par>
                        <p:par>
                          <p:cTn id="78" fill="hold" nodeType="afterGroup">
                            <p:stCondLst>
                              <p:cond delay="500"/>
                            </p:stCondLst>
                            <p:childTnLst>
                              <p:par>
                                <p:cTn id="79" presetID="3" presetClass="entr" presetSubtype="10" fill="hold" grpId="0" nodeType="afterEffect">
                                  <p:stCondLst>
                                    <p:cond delay="0"/>
                                  </p:stCondLst>
                                  <p:childTnLst>
                                    <p:set>
                                      <p:cBhvr>
                                        <p:cTn id="80" dur="1" fill="hold">
                                          <p:stCondLst>
                                            <p:cond delay="0"/>
                                          </p:stCondLst>
                                        </p:cTn>
                                        <p:tgtEl>
                                          <p:spTgt spid="131091"/>
                                        </p:tgtEl>
                                        <p:attrNameLst>
                                          <p:attrName>style.visibility</p:attrName>
                                        </p:attrNameLst>
                                      </p:cBhvr>
                                      <p:to>
                                        <p:strVal val="visible"/>
                                      </p:to>
                                    </p:set>
                                    <p:animEffect transition="in" filter="blinds(horizontal)">
                                      <p:cBhvr>
                                        <p:cTn id="81" dur="500"/>
                                        <p:tgtEl>
                                          <p:spTgt spid="131091"/>
                                        </p:tgtEl>
                                      </p:cBhvr>
                                    </p:animEffect>
                                  </p:childTnLst>
                                </p:cTn>
                              </p:par>
                            </p:childTnLst>
                          </p:cTn>
                        </p:par>
                        <p:par>
                          <p:cTn id="82" fill="hold" nodeType="afterGroup">
                            <p:stCondLst>
                              <p:cond delay="1000"/>
                            </p:stCondLst>
                            <p:childTnLst>
                              <p:par>
                                <p:cTn id="83" presetID="22" presetClass="entr" presetSubtype="8" fill="hold" grpId="0" nodeType="afterEffect">
                                  <p:stCondLst>
                                    <p:cond delay="0"/>
                                  </p:stCondLst>
                                  <p:childTnLst>
                                    <p:set>
                                      <p:cBhvr>
                                        <p:cTn id="84" dur="1" fill="hold">
                                          <p:stCondLst>
                                            <p:cond delay="0"/>
                                          </p:stCondLst>
                                        </p:cTn>
                                        <p:tgtEl>
                                          <p:spTgt spid="131093"/>
                                        </p:tgtEl>
                                        <p:attrNameLst>
                                          <p:attrName>style.visibility</p:attrName>
                                        </p:attrNameLst>
                                      </p:cBhvr>
                                      <p:to>
                                        <p:strVal val="visible"/>
                                      </p:to>
                                    </p:set>
                                    <p:animEffect transition="in" filter="wipe(left)">
                                      <p:cBhvr>
                                        <p:cTn id="85" dur="5000"/>
                                        <p:tgtEl>
                                          <p:spTgt spid="131093"/>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131098"/>
                                        </p:tgtEl>
                                        <p:attrNameLst>
                                          <p:attrName>style.visibility</p:attrName>
                                        </p:attrNameLst>
                                      </p:cBhvr>
                                      <p:to>
                                        <p:strVal val="visible"/>
                                      </p:to>
                                    </p:set>
                                    <p:animEffect transition="in" filter="blinds(horizontal)">
                                      <p:cBhvr>
                                        <p:cTn id="90" dur="500"/>
                                        <p:tgtEl>
                                          <p:spTgt spid="131098"/>
                                        </p:tgtEl>
                                      </p:cBhvr>
                                    </p:animEffect>
                                  </p:childTnLst>
                                </p:cTn>
                              </p:par>
                            </p:childTnLst>
                          </p:cTn>
                        </p:par>
                        <p:par>
                          <p:cTn id="91" fill="hold" nodeType="afterGroup">
                            <p:stCondLst>
                              <p:cond delay="500"/>
                            </p:stCondLst>
                            <p:childTnLst>
                              <p:par>
                                <p:cTn id="92" presetID="22" presetClass="entr" presetSubtype="1" fill="hold" grpId="0" nodeType="afterEffect">
                                  <p:stCondLst>
                                    <p:cond delay="0"/>
                                  </p:stCondLst>
                                  <p:childTnLst>
                                    <p:set>
                                      <p:cBhvr>
                                        <p:cTn id="93" dur="1" fill="hold">
                                          <p:stCondLst>
                                            <p:cond delay="0"/>
                                          </p:stCondLst>
                                        </p:cTn>
                                        <p:tgtEl>
                                          <p:spTgt spid="131107"/>
                                        </p:tgtEl>
                                        <p:attrNameLst>
                                          <p:attrName>style.visibility</p:attrName>
                                        </p:attrNameLst>
                                      </p:cBhvr>
                                      <p:to>
                                        <p:strVal val="visible"/>
                                      </p:to>
                                    </p:set>
                                    <p:animEffect transition="in" filter="wipe(up)">
                                      <p:cBhvr>
                                        <p:cTn id="94" dur="2000"/>
                                        <p:tgtEl>
                                          <p:spTgt spid="13110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131099"/>
                                        </p:tgtEl>
                                        <p:attrNameLst>
                                          <p:attrName>style.visibility</p:attrName>
                                        </p:attrNameLst>
                                      </p:cBhvr>
                                      <p:to>
                                        <p:strVal val="visible"/>
                                      </p:to>
                                    </p:set>
                                    <p:animEffect transition="in" filter="blinds(horizontal)">
                                      <p:cBhvr>
                                        <p:cTn id="99" dur="500"/>
                                        <p:tgtEl>
                                          <p:spTgt spid="131099"/>
                                        </p:tgtEl>
                                      </p:cBhvr>
                                    </p:animEffect>
                                  </p:childTnLst>
                                </p:cTn>
                              </p:par>
                            </p:childTnLst>
                          </p:cTn>
                        </p:par>
                        <p:par>
                          <p:cTn id="100" fill="hold" nodeType="afterGroup">
                            <p:stCondLst>
                              <p:cond delay="500"/>
                            </p:stCondLst>
                            <p:childTnLst>
                              <p:par>
                                <p:cTn id="101" presetID="22" presetClass="entr" presetSubtype="1" fill="hold" grpId="0" nodeType="afterEffect">
                                  <p:stCondLst>
                                    <p:cond delay="0"/>
                                  </p:stCondLst>
                                  <p:childTnLst>
                                    <p:set>
                                      <p:cBhvr>
                                        <p:cTn id="102" dur="1" fill="hold">
                                          <p:stCondLst>
                                            <p:cond delay="0"/>
                                          </p:stCondLst>
                                        </p:cTn>
                                        <p:tgtEl>
                                          <p:spTgt spid="131108"/>
                                        </p:tgtEl>
                                        <p:attrNameLst>
                                          <p:attrName>style.visibility</p:attrName>
                                        </p:attrNameLst>
                                      </p:cBhvr>
                                      <p:to>
                                        <p:strVal val="visible"/>
                                      </p:to>
                                    </p:set>
                                    <p:animEffect transition="in" filter="wipe(up)">
                                      <p:cBhvr>
                                        <p:cTn id="103" dur="2000"/>
                                        <p:tgtEl>
                                          <p:spTgt spid="13110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3" presetClass="entr" presetSubtype="10" fill="hold" grpId="0" nodeType="clickEffect">
                                  <p:stCondLst>
                                    <p:cond delay="0"/>
                                  </p:stCondLst>
                                  <p:childTnLst>
                                    <p:set>
                                      <p:cBhvr>
                                        <p:cTn id="107" dur="1" fill="hold">
                                          <p:stCondLst>
                                            <p:cond delay="0"/>
                                          </p:stCondLst>
                                        </p:cTn>
                                        <p:tgtEl>
                                          <p:spTgt spid="131100"/>
                                        </p:tgtEl>
                                        <p:attrNameLst>
                                          <p:attrName>style.visibility</p:attrName>
                                        </p:attrNameLst>
                                      </p:cBhvr>
                                      <p:to>
                                        <p:strVal val="visible"/>
                                      </p:to>
                                    </p:set>
                                    <p:animEffect transition="in" filter="blinds(horizontal)">
                                      <p:cBhvr>
                                        <p:cTn id="108" dur="500"/>
                                        <p:tgtEl>
                                          <p:spTgt spid="131100"/>
                                        </p:tgtEl>
                                      </p:cBhvr>
                                    </p:animEffect>
                                  </p:childTnLst>
                                </p:cTn>
                              </p:par>
                            </p:childTnLst>
                          </p:cTn>
                        </p:par>
                        <p:par>
                          <p:cTn id="109" fill="hold" nodeType="afterGroup">
                            <p:stCondLst>
                              <p:cond delay="500"/>
                            </p:stCondLst>
                            <p:childTnLst>
                              <p:par>
                                <p:cTn id="110" presetID="3" presetClass="entr" presetSubtype="10" fill="hold" grpId="0" nodeType="afterEffect">
                                  <p:stCondLst>
                                    <p:cond delay="0"/>
                                  </p:stCondLst>
                                  <p:childTnLst>
                                    <p:set>
                                      <p:cBhvr>
                                        <p:cTn id="111" dur="1" fill="hold">
                                          <p:stCondLst>
                                            <p:cond delay="0"/>
                                          </p:stCondLst>
                                        </p:cTn>
                                        <p:tgtEl>
                                          <p:spTgt spid="131127"/>
                                        </p:tgtEl>
                                        <p:attrNameLst>
                                          <p:attrName>style.visibility</p:attrName>
                                        </p:attrNameLst>
                                      </p:cBhvr>
                                      <p:to>
                                        <p:strVal val="visible"/>
                                      </p:to>
                                    </p:set>
                                    <p:animEffect transition="in" filter="blinds(horizontal)">
                                      <p:cBhvr>
                                        <p:cTn id="112" dur="500"/>
                                        <p:tgtEl>
                                          <p:spTgt spid="131127"/>
                                        </p:tgtEl>
                                      </p:cBhvr>
                                    </p:animEffect>
                                  </p:childTnLst>
                                </p:cTn>
                              </p:par>
                            </p:childTnLst>
                          </p:cTn>
                        </p:par>
                        <p:par>
                          <p:cTn id="113" fill="hold" nodeType="afterGroup">
                            <p:stCondLst>
                              <p:cond delay="1000"/>
                            </p:stCondLst>
                            <p:childTnLst>
                              <p:par>
                                <p:cTn id="114" presetID="22" presetClass="entr" presetSubtype="8" fill="hold" grpId="0" nodeType="afterEffect">
                                  <p:stCondLst>
                                    <p:cond delay="0"/>
                                  </p:stCondLst>
                                  <p:childTnLst>
                                    <p:set>
                                      <p:cBhvr>
                                        <p:cTn id="115" dur="1" fill="hold">
                                          <p:stCondLst>
                                            <p:cond delay="0"/>
                                          </p:stCondLst>
                                        </p:cTn>
                                        <p:tgtEl>
                                          <p:spTgt spid="131106"/>
                                        </p:tgtEl>
                                        <p:attrNameLst>
                                          <p:attrName>style.visibility</p:attrName>
                                        </p:attrNameLst>
                                      </p:cBhvr>
                                      <p:to>
                                        <p:strVal val="visible"/>
                                      </p:to>
                                    </p:set>
                                    <p:animEffect transition="in" filter="wipe(left)">
                                      <p:cBhvr>
                                        <p:cTn id="116" dur="5000"/>
                                        <p:tgtEl>
                                          <p:spTgt spid="131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5" grpId="0"/>
      <p:bldP spid="131086" grpId="0"/>
      <p:bldP spid="131087" grpId="0"/>
      <p:bldP spid="131098" grpId="0"/>
      <p:bldP spid="131099" grpId="0"/>
      <p:bldP spid="131100" grpId="0"/>
      <p:bldP spid="131075" grpId="0"/>
      <p:bldP spid="131076" grpId="0"/>
      <p:bldP spid="131077" grpId="0"/>
      <p:bldP spid="131078" grpId="0"/>
      <p:bldP spid="131079" grpId="0"/>
      <p:bldP spid="131080" grpId="0"/>
      <p:bldP spid="131081" grpId="0"/>
      <p:bldP spid="131083" grpId="0" animBg="1"/>
      <p:bldP spid="131084" grpId="0" animBg="1"/>
      <p:bldP spid="131091" grpId="0"/>
      <p:bldP spid="131093" grpId="0" animBg="1"/>
      <p:bldP spid="131094" grpId="0" animBg="1"/>
      <p:bldP spid="131095" grpId="0" animBg="1"/>
      <p:bldP spid="131096" grpId="0" animBg="1"/>
      <p:bldP spid="131097" grpId="0" animBg="1"/>
      <p:bldP spid="131106" grpId="0" animBg="1"/>
      <p:bldP spid="131107" grpId="0" animBg="1"/>
      <p:bldP spid="131108" grpId="0" animBg="1"/>
      <p:bldP spid="131110" grpId="0"/>
      <p:bldP spid="1311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Ανοργανοποίηση θρεπτικών στοιχείων</a:t>
            </a:r>
            <a:endParaRPr lang="el-GR" dirty="0"/>
          </a:p>
        </p:txBody>
      </p:sp>
      <p:sp>
        <p:nvSpPr>
          <p:cNvPr id="24578" name="AutoShape 2" descr="https://s3.amazonaws.com/soilquality-production/resources/166/original/Biol_-_Soil_Biol_Fert_Fig1.PNG?1391657527"/>
          <p:cNvSpPr>
            <a:spLocks noChangeAspect="1" noChangeArrowheads="1"/>
          </p:cNvSpPr>
          <p:nvPr/>
        </p:nvSpPr>
        <p:spPr bwMode="auto">
          <a:xfrm>
            <a:off x="1587500" y="-164841"/>
            <a:ext cx="304800" cy="368018"/>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4580" name="Picture 4" descr="https://s3.amazonaws.com/soilquality-production/resources/166/original/Biol_-_Soil_Biol_Fert_Fig1.PNG?1391657527"/>
          <p:cNvPicPr>
            <a:picLocks noChangeAspect="1" noChangeArrowheads="1"/>
          </p:cNvPicPr>
          <p:nvPr/>
        </p:nvPicPr>
        <p:blipFill>
          <a:blip r:embed="rId2" cstate="print"/>
          <a:srcRect/>
          <a:stretch>
            <a:fillRect/>
          </a:stretch>
        </p:blipFill>
        <p:spPr bwMode="auto">
          <a:xfrm>
            <a:off x="2351585" y="1618856"/>
            <a:ext cx="7416825" cy="5902243"/>
          </a:xfrm>
          <a:prstGeom prst="rect">
            <a:avLst/>
          </a:prstGeom>
          <a:noFill/>
        </p:spPr>
      </p:pic>
    </p:spTree>
    <p:extLst>
      <p:ext uri="{BB962C8B-B14F-4D97-AF65-F5344CB8AC3E}">
        <p14:creationId xmlns:p14="http://schemas.microsoft.com/office/powerpoint/2010/main" xmlns="" val="906336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430788"/>
            <a:ext cx="6096000" cy="4154984"/>
          </a:xfrm>
          <a:prstGeom prst="rect">
            <a:avLst/>
          </a:prstGeom>
        </p:spPr>
        <p:txBody>
          <a:bodyPr>
            <a:spAutoFit/>
          </a:bodyPr>
          <a:lstStyle/>
          <a:p>
            <a:pPr marR="8020"/>
            <a:r>
              <a:rPr lang="el-GR" sz="2400" b="1" dirty="0">
                <a:solidFill>
                  <a:srgbClr val="000000"/>
                </a:solidFill>
                <a:latin typeface="Arial" panose="020B0604020202020204" pitchFamily="34" charset="0"/>
              </a:rPr>
              <a:t>Χούμος </a:t>
            </a:r>
            <a:r>
              <a:rPr lang="el-GR" sz="2400" dirty="0">
                <a:solidFill>
                  <a:srgbClr val="000000"/>
                </a:solidFill>
                <a:latin typeface="Arial" panose="020B0604020202020204" pitchFamily="34" charset="0"/>
              </a:rPr>
              <a:t>λέγεται το μέρος της οργανικής ουσίας του εδάφους που είναι τελείως άμορφο και δεν έχει κυτταρική δομή χαρακτηριστική του φυτού ή οργανισμού από τα οποία προήλθε. </a:t>
            </a:r>
          </a:p>
          <a:p>
            <a:pPr marR="17420"/>
            <a:endParaRPr lang="el-GR" sz="2400" dirty="0" smtClean="0">
              <a:solidFill>
                <a:srgbClr val="000000"/>
              </a:solidFill>
              <a:latin typeface="Arial" panose="020B0604020202020204" pitchFamily="34" charset="0"/>
            </a:endParaRPr>
          </a:p>
          <a:p>
            <a:pPr marR="17420"/>
            <a:endParaRPr lang="en-US" sz="2400" dirty="0" smtClean="0">
              <a:solidFill>
                <a:srgbClr val="000000"/>
              </a:solidFill>
              <a:latin typeface="Arial" panose="020B0604020202020204" pitchFamily="34" charset="0"/>
            </a:endParaRPr>
          </a:p>
          <a:p>
            <a:pPr marR="17420"/>
            <a:r>
              <a:rPr lang="el-GR" sz="2400" dirty="0" smtClean="0">
                <a:solidFill>
                  <a:srgbClr val="000000"/>
                </a:solidFill>
                <a:latin typeface="Arial" panose="020B0604020202020204" pitchFamily="34" charset="0"/>
              </a:rPr>
              <a:t>Στην βιολογική γεωργία θεωρείται ότι η δόμηση του χούμου στο έδαφος είναι η απάντηση σε πολλά εδαφολογικά προβλήματα </a:t>
            </a:r>
          </a:p>
        </p:txBody>
      </p:sp>
      <p:pic>
        <p:nvPicPr>
          <p:cNvPr id="3" name="Εικόνα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5182" y="395190"/>
            <a:ext cx="2712361" cy="2634825"/>
          </a:xfrm>
          <a:prstGeom prst="rect">
            <a:avLst/>
          </a:prstGeom>
        </p:spPr>
      </p:pic>
      <p:sp>
        <p:nvSpPr>
          <p:cNvPr id="4" name="3 - Δεξιό βέλος"/>
          <p:cNvSpPr/>
          <p:nvPr/>
        </p:nvSpPr>
        <p:spPr>
          <a:xfrm>
            <a:off x="1193800" y="5514622"/>
            <a:ext cx="1605280" cy="5888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463935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2411176" y="794837"/>
            <a:ext cx="7369652" cy="6690729"/>
          </a:xfrm>
          <a:prstGeom prst="rect">
            <a:avLst/>
          </a:prstGeom>
        </p:spPr>
      </p:pic>
      <p:sp>
        <p:nvSpPr>
          <p:cNvPr id="3" name="TextBox 2"/>
          <p:cNvSpPr txBox="1"/>
          <p:nvPr/>
        </p:nvSpPr>
        <p:spPr>
          <a:xfrm>
            <a:off x="2725092" y="2229969"/>
            <a:ext cx="2299580" cy="369332"/>
          </a:xfrm>
          <a:prstGeom prst="rect">
            <a:avLst/>
          </a:prstGeom>
          <a:solidFill>
            <a:schemeClr val="bg1"/>
          </a:solidFill>
        </p:spPr>
        <p:txBody>
          <a:bodyPr wrap="square" rtlCol="0">
            <a:spAutoFit/>
          </a:bodyPr>
          <a:lstStyle/>
          <a:p>
            <a:r>
              <a:rPr lang="el-GR" dirty="0" smtClean="0"/>
              <a:t>Περισσότερο χο</a:t>
            </a:r>
            <a:r>
              <a:rPr lang="el-GR" dirty="0"/>
              <a:t>ύ</a:t>
            </a:r>
            <a:r>
              <a:rPr lang="el-GR" dirty="0" smtClean="0"/>
              <a:t>μο</a:t>
            </a:r>
            <a:endParaRPr lang="el-GR" dirty="0"/>
          </a:p>
        </p:txBody>
      </p:sp>
      <p:sp>
        <p:nvSpPr>
          <p:cNvPr id="4" name="TextBox 3"/>
          <p:cNvSpPr txBox="1"/>
          <p:nvPr/>
        </p:nvSpPr>
        <p:spPr>
          <a:xfrm>
            <a:off x="3094775" y="3811551"/>
            <a:ext cx="2299580" cy="369332"/>
          </a:xfrm>
          <a:prstGeom prst="rect">
            <a:avLst/>
          </a:prstGeom>
          <a:solidFill>
            <a:schemeClr val="bg1"/>
          </a:solidFill>
        </p:spPr>
        <p:txBody>
          <a:bodyPr wrap="square" rtlCol="0">
            <a:spAutoFit/>
          </a:bodyPr>
          <a:lstStyle/>
          <a:p>
            <a:r>
              <a:rPr lang="el-GR" dirty="0" smtClean="0"/>
              <a:t>Λιγότερο χο</a:t>
            </a:r>
            <a:r>
              <a:rPr lang="el-GR" dirty="0"/>
              <a:t>ύ</a:t>
            </a:r>
            <a:r>
              <a:rPr lang="el-GR" dirty="0" smtClean="0"/>
              <a:t>μο</a:t>
            </a:r>
            <a:endParaRPr lang="el-GR" dirty="0"/>
          </a:p>
        </p:txBody>
      </p:sp>
    </p:spTree>
    <p:extLst>
      <p:ext uri="{BB962C8B-B14F-4D97-AF65-F5344CB8AC3E}">
        <p14:creationId xmlns:p14="http://schemas.microsoft.com/office/powerpoint/2010/main" xmlns="" val="368860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660401" y="616902"/>
            <a:ext cx="10840302" cy="6924973"/>
          </a:xfrm>
          <a:prstGeom prst="rect">
            <a:avLst/>
          </a:prstGeom>
        </p:spPr>
        <p:txBody>
          <a:bodyPr wrap="square">
            <a:spAutoFit/>
          </a:bodyPr>
          <a:lstStyle/>
          <a:p>
            <a:r>
              <a:rPr lang="el-GR" sz="2400" b="1" dirty="0" err="1"/>
              <a:t>Xoύμος</a:t>
            </a:r>
            <a:endParaRPr lang="el-GR" sz="2400" b="1" dirty="0"/>
          </a:p>
          <a:p>
            <a:r>
              <a:rPr lang="el-GR" sz="2400" b="1" dirty="0"/>
              <a:t>Διαδικασία </a:t>
            </a:r>
            <a:r>
              <a:rPr lang="el-GR" sz="2400" b="1" dirty="0" err="1"/>
              <a:t>χουμοποίησης</a:t>
            </a:r>
            <a:endParaRPr lang="el-GR" sz="2400" b="1" dirty="0"/>
          </a:p>
          <a:p>
            <a:r>
              <a:rPr lang="el-GR" sz="2400" dirty="0"/>
              <a:t>Ο </a:t>
            </a:r>
            <a:r>
              <a:rPr lang="el-GR" sz="2400" b="1" dirty="0"/>
              <a:t>χούμος</a:t>
            </a:r>
            <a:r>
              <a:rPr lang="el-GR" sz="2400" dirty="0"/>
              <a:t> δεν είναι σταθερός όσον αφορά στις χημικές ενώσεις, που ανευρίσκονται σ' αυτόν και γενικά τα συστατικά του. </a:t>
            </a:r>
            <a:endParaRPr lang="en-US" sz="2400" dirty="0" smtClean="0"/>
          </a:p>
          <a:p>
            <a:endParaRPr lang="en-US" sz="2400" dirty="0" smtClean="0"/>
          </a:p>
          <a:p>
            <a:endParaRPr lang="el-GR" sz="2400" dirty="0"/>
          </a:p>
          <a:p>
            <a:r>
              <a:rPr lang="el-GR" sz="2400" u="sng" dirty="0"/>
              <a:t>Της δυναμικής δράσης των </a:t>
            </a:r>
            <a:r>
              <a:rPr lang="el-GR" sz="2400" u="sng" dirty="0" smtClean="0"/>
              <a:t>μικροοργανισμών</a:t>
            </a:r>
            <a:endParaRPr lang="el-GR" sz="2400" dirty="0"/>
          </a:p>
          <a:p>
            <a:r>
              <a:rPr lang="el-GR" sz="2400" u="sng" dirty="0"/>
              <a:t>Της εκλεκτικότητας ή εξειδίκευσης</a:t>
            </a:r>
            <a:r>
              <a:rPr lang="el-GR" sz="2400" dirty="0"/>
              <a:t> </a:t>
            </a:r>
          </a:p>
          <a:p>
            <a:endParaRPr lang="el-GR" sz="2400" b="1" dirty="0" smtClean="0"/>
          </a:p>
          <a:p>
            <a:endParaRPr lang="el-GR" sz="2400" b="1" dirty="0" smtClean="0"/>
          </a:p>
          <a:p>
            <a:r>
              <a:rPr lang="el-GR" sz="2400" b="1" dirty="0" smtClean="0"/>
              <a:t>Είδη</a:t>
            </a:r>
            <a:endParaRPr lang="el-GR" sz="2400" b="1" dirty="0"/>
          </a:p>
          <a:p>
            <a:r>
              <a:rPr lang="el-GR" sz="2400" dirty="0"/>
              <a:t>Ο </a:t>
            </a:r>
            <a:r>
              <a:rPr lang="el-GR" sz="2400" b="1" dirty="0"/>
              <a:t>χούμος</a:t>
            </a:r>
            <a:r>
              <a:rPr lang="el-GR" sz="2400" dirty="0"/>
              <a:t> διακρίνεται ανάλογα με τη δράση και τη συμπεριφορά του στο </a:t>
            </a:r>
            <a:r>
              <a:rPr lang="el-GR" sz="2400" dirty="0" smtClean="0"/>
              <a:t>έδαφος </a:t>
            </a:r>
            <a:r>
              <a:rPr lang="el-GR" sz="2400" dirty="0"/>
              <a:t>σε </a:t>
            </a:r>
            <a:endParaRPr lang="el-GR" sz="2400" dirty="0" smtClean="0"/>
          </a:p>
          <a:p>
            <a:endParaRPr lang="el-GR" sz="2400" dirty="0" smtClean="0"/>
          </a:p>
          <a:p>
            <a:pPr>
              <a:lnSpc>
                <a:spcPct val="150000"/>
              </a:lnSpc>
            </a:pPr>
            <a:r>
              <a:rPr lang="el-GR" sz="2400" dirty="0" smtClean="0"/>
              <a:t>θρεπτικό </a:t>
            </a:r>
          </a:p>
          <a:p>
            <a:pPr>
              <a:lnSpc>
                <a:spcPct val="150000"/>
              </a:lnSpc>
            </a:pPr>
            <a:endParaRPr lang="en-US" sz="2400" dirty="0" smtClean="0"/>
          </a:p>
          <a:p>
            <a:pPr>
              <a:lnSpc>
                <a:spcPct val="150000"/>
              </a:lnSpc>
            </a:pPr>
            <a:r>
              <a:rPr lang="el-GR" sz="2400" dirty="0" smtClean="0"/>
              <a:t>και </a:t>
            </a:r>
            <a:r>
              <a:rPr lang="el-GR" sz="2400" dirty="0"/>
              <a:t>δομικό </a:t>
            </a:r>
            <a:r>
              <a:rPr lang="el-GR" sz="2400" dirty="0" smtClean="0"/>
              <a:t> </a:t>
            </a:r>
            <a:endParaRPr lang="el-GR" sz="2400" dirty="0"/>
          </a:p>
        </p:txBody>
      </p:sp>
      <p:pic>
        <p:nvPicPr>
          <p:cNvPr id="7" name="Εικόνα 6"/>
          <p:cNvPicPr>
            <a:picLocks noChangeAspect="1"/>
          </p:cNvPicPr>
          <p:nvPr/>
        </p:nvPicPr>
        <p:blipFill>
          <a:blip r:embed="rId3"/>
          <a:stretch>
            <a:fillRect/>
          </a:stretch>
        </p:blipFill>
        <p:spPr>
          <a:xfrm>
            <a:off x="7250262" y="5326201"/>
            <a:ext cx="4322412" cy="2635100"/>
          </a:xfrm>
          <a:prstGeom prst="rect">
            <a:avLst/>
          </a:prstGeom>
        </p:spPr>
      </p:pic>
    </p:spTree>
    <p:extLst>
      <p:ext uri="{BB962C8B-B14F-4D97-AF65-F5344CB8AC3E}">
        <p14:creationId xmlns:p14="http://schemas.microsoft.com/office/powerpoint/2010/main" xmlns="" val="9039330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21" name="Text Box 21"/>
          <p:cNvSpPr txBox="1">
            <a:spLocks noChangeArrowheads="1"/>
          </p:cNvSpPr>
          <p:nvPr/>
        </p:nvSpPr>
        <p:spPr bwMode="auto">
          <a:xfrm>
            <a:off x="1600204" y="619500"/>
            <a:ext cx="696889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dirty="0"/>
              <a:t>Δημιουργεί δυνατότερα </a:t>
            </a:r>
            <a:r>
              <a:rPr lang="el-GR" altLang="el-GR" sz="2800" b="1" dirty="0"/>
              <a:t>συσσωματώματα</a:t>
            </a:r>
            <a:r>
              <a:rPr lang="el-GR" altLang="el-GR" sz="2800" dirty="0"/>
              <a:t> και </a:t>
            </a:r>
          </a:p>
          <a:p>
            <a:pPr eaLnBrk="1" hangingPunct="1"/>
            <a:r>
              <a:rPr lang="el-GR" altLang="el-GR" sz="2800" dirty="0"/>
              <a:t>άρα καλύτερη δομή (επωφελές για αμμώδη)</a:t>
            </a:r>
          </a:p>
        </p:txBody>
      </p:sp>
      <p:sp>
        <p:nvSpPr>
          <p:cNvPr id="128022" name="Text Box 22"/>
          <p:cNvSpPr txBox="1">
            <a:spLocks noChangeArrowheads="1"/>
          </p:cNvSpPr>
          <p:nvPr/>
        </p:nvSpPr>
        <p:spPr bwMode="auto">
          <a:xfrm>
            <a:off x="1603378" y="1932096"/>
            <a:ext cx="6705746" cy="1384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dirty="0"/>
              <a:t>Μειώνει την </a:t>
            </a:r>
            <a:r>
              <a:rPr lang="el-GR" altLang="el-GR" sz="2800" b="1" dirty="0"/>
              <a:t>πλαστικότητα </a:t>
            </a:r>
            <a:r>
              <a:rPr lang="el-GR" altLang="el-GR" sz="2800" dirty="0"/>
              <a:t>και τις δυνάμεις</a:t>
            </a:r>
          </a:p>
          <a:p>
            <a:pPr eaLnBrk="1" hangingPunct="1"/>
            <a:r>
              <a:rPr lang="el-GR" altLang="el-GR" sz="2800" dirty="0"/>
              <a:t>συνοχής των </a:t>
            </a:r>
            <a:r>
              <a:rPr lang="el-GR" altLang="el-GR" sz="2800" dirty="0" err="1"/>
              <a:t>τεμαχιδίων</a:t>
            </a:r>
            <a:r>
              <a:rPr lang="el-GR" altLang="el-GR" sz="2800" dirty="0"/>
              <a:t> της αργίλου και άρα</a:t>
            </a:r>
          </a:p>
          <a:p>
            <a:pPr eaLnBrk="1" hangingPunct="1"/>
            <a:r>
              <a:rPr lang="el-GR" altLang="el-GR" sz="2800" i="1" dirty="0"/>
              <a:t>η άργιλος γίνεται «χαλαρότερη» </a:t>
            </a:r>
          </a:p>
        </p:txBody>
      </p:sp>
      <p:pic>
        <p:nvPicPr>
          <p:cNvPr id="2" name="Εικόνα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814320" y="3790585"/>
            <a:ext cx="4980306" cy="4209188"/>
          </a:xfrm>
          <a:prstGeom prst="rect">
            <a:avLst/>
          </a:prstGeom>
        </p:spPr>
      </p:pic>
      <p:sp>
        <p:nvSpPr>
          <p:cNvPr id="10" name="9 - TextBox"/>
          <p:cNvSpPr txBox="1"/>
          <p:nvPr/>
        </p:nvSpPr>
        <p:spPr>
          <a:xfrm>
            <a:off x="4328160" y="3766049"/>
            <a:ext cx="3413760" cy="307777"/>
          </a:xfrm>
          <a:prstGeom prst="rect">
            <a:avLst/>
          </a:prstGeom>
          <a:solidFill>
            <a:schemeClr val="bg1"/>
          </a:solidFill>
        </p:spPr>
        <p:txBody>
          <a:bodyPr wrap="square" rtlCol="0">
            <a:spAutoFit/>
          </a:bodyPr>
          <a:lstStyle/>
          <a:p>
            <a:r>
              <a:rPr lang="el-GR" sz="1400" dirty="0" smtClean="0"/>
              <a:t>Σύμπλεγμα αργίλου και χούμο</a:t>
            </a:r>
            <a:endParaRPr lang="el-GR" sz="1400" dirty="0"/>
          </a:p>
        </p:txBody>
      </p:sp>
      <p:sp>
        <p:nvSpPr>
          <p:cNvPr id="11" name="10 - TextBox"/>
          <p:cNvSpPr txBox="1"/>
          <p:nvPr/>
        </p:nvSpPr>
        <p:spPr>
          <a:xfrm>
            <a:off x="6319520" y="4195405"/>
            <a:ext cx="1544320" cy="307777"/>
          </a:xfrm>
          <a:prstGeom prst="rect">
            <a:avLst/>
          </a:prstGeom>
          <a:solidFill>
            <a:schemeClr val="bg1"/>
          </a:solidFill>
        </p:spPr>
        <p:txBody>
          <a:bodyPr wrap="square" rtlCol="0">
            <a:spAutoFit/>
          </a:bodyPr>
          <a:lstStyle/>
          <a:p>
            <a:r>
              <a:rPr lang="el-GR" sz="1400" dirty="0" smtClean="0"/>
              <a:t>Ανοιχτός πόρος</a:t>
            </a:r>
            <a:endParaRPr lang="el-GR" sz="1400" dirty="0"/>
          </a:p>
        </p:txBody>
      </p:sp>
      <p:sp>
        <p:nvSpPr>
          <p:cNvPr id="12" name="11 - TextBox"/>
          <p:cNvSpPr txBox="1"/>
          <p:nvPr/>
        </p:nvSpPr>
        <p:spPr>
          <a:xfrm>
            <a:off x="7061200" y="4735164"/>
            <a:ext cx="1544320" cy="307777"/>
          </a:xfrm>
          <a:prstGeom prst="rect">
            <a:avLst/>
          </a:prstGeom>
          <a:solidFill>
            <a:schemeClr val="bg1"/>
          </a:solidFill>
        </p:spPr>
        <p:txBody>
          <a:bodyPr wrap="square" rtlCol="0">
            <a:spAutoFit/>
          </a:bodyPr>
          <a:lstStyle/>
          <a:p>
            <a:r>
              <a:rPr lang="el-GR" sz="1400" dirty="0" smtClean="0"/>
              <a:t>Βακτήριο</a:t>
            </a:r>
            <a:endParaRPr lang="el-GR" sz="1400" dirty="0"/>
          </a:p>
        </p:txBody>
      </p:sp>
      <p:sp>
        <p:nvSpPr>
          <p:cNvPr id="13" name="12 - TextBox"/>
          <p:cNvSpPr txBox="1"/>
          <p:nvPr/>
        </p:nvSpPr>
        <p:spPr>
          <a:xfrm>
            <a:off x="7193280" y="5679741"/>
            <a:ext cx="1544320" cy="523220"/>
          </a:xfrm>
          <a:prstGeom prst="rect">
            <a:avLst/>
          </a:prstGeom>
          <a:solidFill>
            <a:schemeClr val="bg1"/>
          </a:solidFill>
        </p:spPr>
        <p:txBody>
          <a:bodyPr wrap="square" rtlCol="0">
            <a:spAutoFit/>
          </a:bodyPr>
          <a:lstStyle/>
          <a:p>
            <a:r>
              <a:rPr lang="el-GR" sz="1400" dirty="0" smtClean="0"/>
              <a:t>Νερό</a:t>
            </a:r>
          </a:p>
          <a:p>
            <a:endParaRPr lang="el-GR" sz="1400" dirty="0"/>
          </a:p>
        </p:txBody>
      </p:sp>
      <p:sp>
        <p:nvSpPr>
          <p:cNvPr id="14" name="13 - TextBox"/>
          <p:cNvSpPr txBox="1"/>
          <p:nvPr/>
        </p:nvSpPr>
        <p:spPr>
          <a:xfrm>
            <a:off x="2042160" y="4514353"/>
            <a:ext cx="1544320" cy="307777"/>
          </a:xfrm>
          <a:prstGeom prst="rect">
            <a:avLst/>
          </a:prstGeom>
          <a:solidFill>
            <a:schemeClr val="bg1"/>
          </a:solidFill>
        </p:spPr>
        <p:txBody>
          <a:bodyPr wrap="square" rtlCol="0">
            <a:spAutoFit/>
          </a:bodyPr>
          <a:lstStyle/>
          <a:p>
            <a:r>
              <a:rPr lang="el-GR" sz="1400" dirty="0" smtClean="0"/>
              <a:t>Άργιλος</a:t>
            </a:r>
            <a:endParaRPr lang="el-GR" sz="1400" dirty="0"/>
          </a:p>
        </p:txBody>
      </p:sp>
      <p:sp>
        <p:nvSpPr>
          <p:cNvPr id="15" name="14 - TextBox"/>
          <p:cNvSpPr txBox="1"/>
          <p:nvPr/>
        </p:nvSpPr>
        <p:spPr>
          <a:xfrm>
            <a:off x="2032000" y="6869665"/>
            <a:ext cx="1544320" cy="523220"/>
          </a:xfrm>
          <a:prstGeom prst="rect">
            <a:avLst/>
          </a:prstGeom>
          <a:solidFill>
            <a:schemeClr val="bg1"/>
          </a:solidFill>
        </p:spPr>
        <p:txBody>
          <a:bodyPr wrap="square" rtlCol="0">
            <a:spAutoFit/>
          </a:bodyPr>
          <a:lstStyle/>
          <a:p>
            <a:r>
              <a:rPr lang="el-GR" sz="1400" dirty="0" smtClean="0"/>
              <a:t>Αέρας</a:t>
            </a:r>
          </a:p>
          <a:p>
            <a:endParaRPr lang="el-GR" sz="1400" dirty="0"/>
          </a:p>
        </p:txBody>
      </p:sp>
      <p:sp>
        <p:nvSpPr>
          <p:cNvPr id="17" name="16 - TextBox"/>
          <p:cNvSpPr txBox="1"/>
          <p:nvPr/>
        </p:nvSpPr>
        <p:spPr>
          <a:xfrm>
            <a:off x="4124961" y="7630236"/>
            <a:ext cx="1127760" cy="338554"/>
          </a:xfrm>
          <a:prstGeom prst="rect">
            <a:avLst/>
          </a:prstGeom>
          <a:solidFill>
            <a:schemeClr val="bg1"/>
          </a:solidFill>
        </p:spPr>
        <p:txBody>
          <a:bodyPr wrap="square" rtlCol="0">
            <a:spAutoFit/>
          </a:bodyPr>
          <a:lstStyle/>
          <a:p>
            <a:r>
              <a:rPr lang="el-GR" sz="1600" dirty="0" smtClean="0"/>
              <a:t>χούμο</a:t>
            </a:r>
            <a:endParaRPr lang="el-GR" sz="1600" dirty="0"/>
          </a:p>
        </p:txBody>
      </p:sp>
    </p:spTree>
    <p:extLst>
      <p:ext uri="{BB962C8B-B14F-4D97-AF65-F5344CB8AC3E}">
        <p14:creationId xmlns:p14="http://schemas.microsoft.com/office/powerpoint/2010/main" xmlns="" val="3330408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8021"/>
                                        </p:tgtEl>
                                        <p:attrNameLst>
                                          <p:attrName>style.visibility</p:attrName>
                                        </p:attrNameLst>
                                      </p:cBhvr>
                                      <p:to>
                                        <p:strVal val="visible"/>
                                      </p:to>
                                    </p:set>
                                    <p:animEffect transition="in" filter="blinds(horizontal)">
                                      <p:cBhvr>
                                        <p:cTn id="7" dur="500"/>
                                        <p:tgtEl>
                                          <p:spTgt spid="1280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8022"/>
                                        </p:tgtEl>
                                        <p:attrNameLst>
                                          <p:attrName>style.visibility</p:attrName>
                                        </p:attrNameLst>
                                      </p:cBhvr>
                                      <p:to>
                                        <p:strVal val="visible"/>
                                      </p:to>
                                    </p:set>
                                    <p:animEffect transition="in" filter="blinds(horizontal)">
                                      <p:cBhvr>
                                        <p:cTn id="12" dur="500"/>
                                        <p:tgtEl>
                                          <p:spTgt spid="128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1" grpId="0"/>
      <p:bldP spid="1280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026"/>
          <p:cNvSpPr txBox="1">
            <a:spLocks noChangeArrowheads="1"/>
          </p:cNvSpPr>
          <p:nvPr/>
        </p:nvSpPr>
        <p:spPr bwMode="auto">
          <a:xfrm>
            <a:off x="1491584" y="519787"/>
            <a:ext cx="453053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u="sng" dirty="0"/>
              <a:t>Φυσικές ιδιότητες του χούμου</a:t>
            </a:r>
          </a:p>
        </p:txBody>
      </p:sp>
      <p:grpSp>
        <p:nvGrpSpPr>
          <p:cNvPr id="129034" name="Group 1034"/>
          <p:cNvGrpSpPr>
            <a:grpSpLocks/>
          </p:cNvGrpSpPr>
          <p:nvPr/>
        </p:nvGrpSpPr>
        <p:grpSpPr bwMode="auto">
          <a:xfrm>
            <a:off x="1298544" y="1495039"/>
            <a:ext cx="10215561" cy="954547"/>
            <a:chOff x="48" y="1104"/>
            <a:chExt cx="6435" cy="498"/>
          </a:xfrm>
        </p:grpSpPr>
        <p:sp>
          <p:nvSpPr>
            <p:cNvPr id="20492" name="Text Box 1027"/>
            <p:cNvSpPr txBox="1">
              <a:spLocks noChangeArrowheads="1"/>
            </p:cNvSpPr>
            <p:nvPr/>
          </p:nvSpPr>
          <p:spPr bwMode="auto">
            <a:xfrm>
              <a:off x="48" y="1104"/>
              <a:ext cx="6435" cy="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a:t>1. Είναι σκουρόχρωμος (το σκούρο χρώμα του εδάφους οφείλεται σε </a:t>
              </a:r>
            </a:p>
            <a:p>
              <a:pPr eaLnBrk="1" hangingPunct="1"/>
              <a:r>
                <a:rPr lang="el-GR" altLang="el-GR" sz="2800"/>
                <a:t>αυτόν </a:t>
              </a:r>
            </a:p>
          </p:txBody>
        </p:sp>
        <p:sp>
          <p:nvSpPr>
            <p:cNvPr id="20493" name="Line 1028"/>
            <p:cNvSpPr>
              <a:spLocks noChangeShapeType="1"/>
            </p:cNvSpPr>
            <p:nvPr/>
          </p:nvSpPr>
          <p:spPr bwMode="auto">
            <a:xfrm>
              <a:off x="624" y="1488"/>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l-GR" sz="2800"/>
            </a:p>
          </p:txBody>
        </p:sp>
      </p:grpSp>
      <p:sp>
        <p:nvSpPr>
          <p:cNvPr id="129029" name="Text Box 1029"/>
          <p:cNvSpPr txBox="1">
            <a:spLocks noChangeArrowheads="1"/>
          </p:cNvSpPr>
          <p:nvPr/>
        </p:nvSpPr>
        <p:spPr bwMode="auto">
          <a:xfrm>
            <a:off x="2828896" y="1955057"/>
            <a:ext cx="8160567"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dirty="0"/>
              <a:t>Το έδαφος θερμαίνεται και </a:t>
            </a:r>
            <a:r>
              <a:rPr lang="el-GR" altLang="el-GR" sz="2800" dirty="0" err="1"/>
              <a:t>πρωιμίζει</a:t>
            </a:r>
            <a:r>
              <a:rPr lang="el-GR" altLang="el-GR" sz="2800" dirty="0"/>
              <a:t> γρηγορότερα την </a:t>
            </a:r>
          </a:p>
          <a:p>
            <a:pPr eaLnBrk="1" hangingPunct="1"/>
            <a:r>
              <a:rPr lang="el-GR" altLang="el-GR" sz="2800" dirty="0"/>
              <a:t>άνοιξη (πχ. καλύτερη </a:t>
            </a:r>
            <a:r>
              <a:rPr lang="el-GR" altLang="el-GR" sz="2800" dirty="0" err="1"/>
              <a:t>φύτρωση</a:t>
            </a:r>
            <a:r>
              <a:rPr lang="el-GR" altLang="el-GR" sz="2800" dirty="0"/>
              <a:t> σπόρων εαρινών </a:t>
            </a:r>
          </a:p>
          <a:p>
            <a:pPr eaLnBrk="1" hangingPunct="1"/>
            <a:r>
              <a:rPr lang="el-GR" altLang="el-GR" sz="2800" dirty="0"/>
              <a:t>καλλιεργειών</a:t>
            </a:r>
            <a:r>
              <a:rPr lang="el-GR" altLang="el-GR" sz="2800" dirty="0" smtClean="0"/>
              <a:t>)</a:t>
            </a:r>
          </a:p>
          <a:p>
            <a:pPr eaLnBrk="1" hangingPunct="1"/>
            <a:endParaRPr lang="el-GR" altLang="el-GR" sz="2800" dirty="0"/>
          </a:p>
        </p:txBody>
      </p:sp>
      <p:sp>
        <p:nvSpPr>
          <p:cNvPr id="129030" name="Text Box 1030"/>
          <p:cNvSpPr txBox="1">
            <a:spLocks noChangeArrowheads="1"/>
          </p:cNvSpPr>
          <p:nvPr/>
        </p:nvSpPr>
        <p:spPr bwMode="auto">
          <a:xfrm>
            <a:off x="1204249" y="3569772"/>
            <a:ext cx="620239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943100" indent="-457200">
              <a:defRPr sz="2400">
                <a:solidFill>
                  <a:schemeClr val="tx1"/>
                </a:solidFill>
                <a:latin typeface="Times New Roman" panose="02020603050405020304" pitchFamily="18" charset="0"/>
              </a:defRPr>
            </a:lvl4pPr>
            <a:lvl5pPr marL="2590800" indent="-457200">
              <a:defRPr sz="2400">
                <a:solidFill>
                  <a:schemeClr val="tx1"/>
                </a:solidFill>
                <a:latin typeface="Times New Roman" panose="02020603050405020304" pitchFamily="18" charset="0"/>
              </a:defRPr>
            </a:lvl5pPr>
            <a:lvl6pPr marL="3048000" indent="-457200" eaLnBrk="0" fontAlgn="base" hangingPunct="0">
              <a:spcBef>
                <a:spcPct val="0"/>
              </a:spcBef>
              <a:spcAft>
                <a:spcPct val="0"/>
              </a:spcAft>
              <a:defRPr sz="2400">
                <a:solidFill>
                  <a:schemeClr val="tx1"/>
                </a:solidFill>
                <a:latin typeface="Times New Roman" panose="02020603050405020304" pitchFamily="18" charset="0"/>
              </a:defRPr>
            </a:lvl6pPr>
            <a:lvl7pPr marL="3505200" indent="-457200" eaLnBrk="0" fontAlgn="base" hangingPunct="0">
              <a:spcBef>
                <a:spcPct val="0"/>
              </a:spcBef>
              <a:spcAft>
                <a:spcPct val="0"/>
              </a:spcAft>
              <a:defRPr sz="2400">
                <a:solidFill>
                  <a:schemeClr val="tx1"/>
                </a:solidFill>
                <a:latin typeface="Times New Roman" panose="02020603050405020304" pitchFamily="18" charset="0"/>
              </a:defRPr>
            </a:lvl7pPr>
            <a:lvl8pPr marL="3962400" indent="-457200" eaLnBrk="0" fontAlgn="base" hangingPunct="0">
              <a:spcBef>
                <a:spcPct val="0"/>
              </a:spcBef>
              <a:spcAft>
                <a:spcPct val="0"/>
              </a:spcAft>
              <a:defRPr sz="2400">
                <a:solidFill>
                  <a:schemeClr val="tx1"/>
                </a:solidFill>
                <a:latin typeface="Times New Roman" panose="02020603050405020304" pitchFamily="18" charset="0"/>
              </a:defRPr>
            </a:lvl8pPr>
            <a:lvl9pPr marL="44196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dirty="0"/>
              <a:t>2. Δημιουργεί «ανοιχτή» δομή (αυξάνει το </a:t>
            </a:r>
            <a:r>
              <a:rPr lang="el-GR" altLang="el-GR" sz="2800" dirty="0" err="1"/>
              <a:t>μεγαλοπορώδες</a:t>
            </a:r>
            <a:r>
              <a:rPr lang="el-GR" altLang="el-GR" sz="2800" dirty="0"/>
              <a:t> του εδάφους)</a:t>
            </a:r>
          </a:p>
        </p:txBody>
      </p:sp>
      <p:sp>
        <p:nvSpPr>
          <p:cNvPr id="129031" name="Text Box 1031"/>
          <p:cNvSpPr txBox="1">
            <a:spLocks noChangeArrowheads="1"/>
          </p:cNvSpPr>
          <p:nvPr/>
        </p:nvSpPr>
        <p:spPr bwMode="auto">
          <a:xfrm>
            <a:off x="1227422" y="4600223"/>
            <a:ext cx="626049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943100" indent="-457200">
              <a:defRPr sz="2400">
                <a:solidFill>
                  <a:schemeClr val="tx1"/>
                </a:solidFill>
                <a:latin typeface="Times New Roman" panose="02020603050405020304" pitchFamily="18" charset="0"/>
              </a:defRPr>
            </a:lvl4pPr>
            <a:lvl5pPr marL="2590800" indent="-457200">
              <a:defRPr sz="2400">
                <a:solidFill>
                  <a:schemeClr val="tx1"/>
                </a:solidFill>
                <a:latin typeface="Times New Roman" panose="02020603050405020304" pitchFamily="18" charset="0"/>
              </a:defRPr>
            </a:lvl5pPr>
            <a:lvl6pPr marL="3048000" indent="-457200" eaLnBrk="0" fontAlgn="base" hangingPunct="0">
              <a:spcBef>
                <a:spcPct val="0"/>
              </a:spcBef>
              <a:spcAft>
                <a:spcPct val="0"/>
              </a:spcAft>
              <a:defRPr sz="2400">
                <a:solidFill>
                  <a:schemeClr val="tx1"/>
                </a:solidFill>
                <a:latin typeface="Times New Roman" panose="02020603050405020304" pitchFamily="18" charset="0"/>
              </a:defRPr>
            </a:lvl6pPr>
            <a:lvl7pPr marL="3505200" indent="-457200" eaLnBrk="0" fontAlgn="base" hangingPunct="0">
              <a:spcBef>
                <a:spcPct val="0"/>
              </a:spcBef>
              <a:spcAft>
                <a:spcPct val="0"/>
              </a:spcAft>
              <a:defRPr sz="2400">
                <a:solidFill>
                  <a:schemeClr val="tx1"/>
                </a:solidFill>
                <a:latin typeface="Times New Roman" panose="02020603050405020304" pitchFamily="18" charset="0"/>
              </a:defRPr>
            </a:lvl7pPr>
            <a:lvl8pPr marL="3962400" indent="-457200" eaLnBrk="0" fontAlgn="base" hangingPunct="0">
              <a:spcBef>
                <a:spcPct val="0"/>
              </a:spcBef>
              <a:spcAft>
                <a:spcPct val="0"/>
              </a:spcAft>
              <a:defRPr sz="2400">
                <a:solidFill>
                  <a:schemeClr val="tx1"/>
                </a:solidFill>
                <a:latin typeface="Times New Roman" panose="02020603050405020304" pitchFamily="18" charset="0"/>
              </a:defRPr>
            </a:lvl8pPr>
            <a:lvl9pPr marL="44196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dirty="0"/>
              <a:t>Καλύτερη στράγγιση και κυκλοφορία νερού σε αργιλώδη εδάφη</a:t>
            </a:r>
          </a:p>
        </p:txBody>
      </p:sp>
      <p:sp>
        <p:nvSpPr>
          <p:cNvPr id="129032" name="Text Box 1032"/>
          <p:cNvSpPr txBox="1">
            <a:spLocks noChangeArrowheads="1"/>
          </p:cNvSpPr>
          <p:nvPr/>
        </p:nvSpPr>
        <p:spPr bwMode="auto">
          <a:xfrm>
            <a:off x="391445" y="5765799"/>
            <a:ext cx="6695155"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943100" indent="-457200">
              <a:defRPr sz="2400">
                <a:solidFill>
                  <a:schemeClr val="tx1"/>
                </a:solidFill>
                <a:latin typeface="Times New Roman" panose="02020603050405020304" pitchFamily="18" charset="0"/>
              </a:defRPr>
            </a:lvl4pPr>
            <a:lvl5pPr marL="2590800" indent="-457200">
              <a:defRPr sz="2400">
                <a:solidFill>
                  <a:schemeClr val="tx1"/>
                </a:solidFill>
                <a:latin typeface="Times New Roman" panose="02020603050405020304" pitchFamily="18" charset="0"/>
              </a:defRPr>
            </a:lvl5pPr>
            <a:lvl6pPr marL="3048000" indent="-457200" eaLnBrk="0" fontAlgn="base" hangingPunct="0">
              <a:spcBef>
                <a:spcPct val="0"/>
              </a:spcBef>
              <a:spcAft>
                <a:spcPct val="0"/>
              </a:spcAft>
              <a:defRPr sz="2400">
                <a:solidFill>
                  <a:schemeClr val="tx1"/>
                </a:solidFill>
                <a:latin typeface="Times New Roman" panose="02020603050405020304" pitchFamily="18" charset="0"/>
              </a:defRPr>
            </a:lvl6pPr>
            <a:lvl7pPr marL="3505200" indent="-457200" eaLnBrk="0" fontAlgn="base" hangingPunct="0">
              <a:spcBef>
                <a:spcPct val="0"/>
              </a:spcBef>
              <a:spcAft>
                <a:spcPct val="0"/>
              </a:spcAft>
              <a:defRPr sz="2400">
                <a:solidFill>
                  <a:schemeClr val="tx1"/>
                </a:solidFill>
                <a:latin typeface="Times New Roman" panose="02020603050405020304" pitchFamily="18" charset="0"/>
              </a:defRPr>
            </a:lvl7pPr>
            <a:lvl8pPr marL="3962400" indent="-457200" eaLnBrk="0" fontAlgn="base" hangingPunct="0">
              <a:spcBef>
                <a:spcPct val="0"/>
              </a:spcBef>
              <a:spcAft>
                <a:spcPct val="0"/>
              </a:spcAft>
              <a:defRPr sz="2400">
                <a:solidFill>
                  <a:schemeClr val="tx1"/>
                </a:solidFill>
                <a:latin typeface="Times New Roman" panose="02020603050405020304" pitchFamily="18" charset="0"/>
              </a:defRPr>
            </a:lvl8pPr>
            <a:lvl9pPr marL="44196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dirty="0"/>
              <a:t>3. Συγκρατεί πολύ νερό (μέχρι 20</a:t>
            </a:r>
            <a:r>
              <a:rPr lang="en-US" altLang="el-GR" sz="2800" dirty="0"/>
              <a:t>x</a:t>
            </a:r>
            <a:r>
              <a:rPr lang="el-GR" altLang="el-GR" sz="2800" dirty="0"/>
              <a:t> το βάρος της) </a:t>
            </a:r>
          </a:p>
        </p:txBody>
      </p:sp>
      <p:sp>
        <p:nvSpPr>
          <p:cNvPr id="129033" name="Text Box 1033"/>
          <p:cNvSpPr txBox="1">
            <a:spLocks noChangeArrowheads="1"/>
          </p:cNvSpPr>
          <p:nvPr/>
        </p:nvSpPr>
        <p:spPr bwMode="auto">
          <a:xfrm>
            <a:off x="892142" y="6869246"/>
            <a:ext cx="6565298"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943100" indent="-457200">
              <a:defRPr sz="2400">
                <a:solidFill>
                  <a:schemeClr val="tx1"/>
                </a:solidFill>
                <a:latin typeface="Times New Roman" panose="02020603050405020304" pitchFamily="18" charset="0"/>
              </a:defRPr>
            </a:lvl4pPr>
            <a:lvl5pPr marL="2590800" indent="-457200">
              <a:defRPr sz="2400">
                <a:solidFill>
                  <a:schemeClr val="tx1"/>
                </a:solidFill>
                <a:latin typeface="Times New Roman" panose="02020603050405020304" pitchFamily="18" charset="0"/>
              </a:defRPr>
            </a:lvl5pPr>
            <a:lvl6pPr marL="3048000" indent="-457200" eaLnBrk="0" fontAlgn="base" hangingPunct="0">
              <a:spcBef>
                <a:spcPct val="0"/>
              </a:spcBef>
              <a:spcAft>
                <a:spcPct val="0"/>
              </a:spcAft>
              <a:defRPr sz="2400">
                <a:solidFill>
                  <a:schemeClr val="tx1"/>
                </a:solidFill>
                <a:latin typeface="Times New Roman" panose="02020603050405020304" pitchFamily="18" charset="0"/>
              </a:defRPr>
            </a:lvl6pPr>
            <a:lvl7pPr marL="3505200" indent="-457200" eaLnBrk="0" fontAlgn="base" hangingPunct="0">
              <a:spcBef>
                <a:spcPct val="0"/>
              </a:spcBef>
              <a:spcAft>
                <a:spcPct val="0"/>
              </a:spcAft>
              <a:defRPr sz="2400">
                <a:solidFill>
                  <a:schemeClr val="tx1"/>
                </a:solidFill>
                <a:latin typeface="Times New Roman" panose="02020603050405020304" pitchFamily="18" charset="0"/>
              </a:defRPr>
            </a:lvl7pPr>
            <a:lvl8pPr marL="3962400" indent="-457200" eaLnBrk="0" fontAlgn="base" hangingPunct="0">
              <a:spcBef>
                <a:spcPct val="0"/>
              </a:spcBef>
              <a:spcAft>
                <a:spcPct val="0"/>
              </a:spcAft>
              <a:defRPr sz="2400">
                <a:solidFill>
                  <a:schemeClr val="tx1"/>
                </a:solidFill>
                <a:latin typeface="Times New Roman" panose="02020603050405020304" pitchFamily="18" charset="0"/>
              </a:defRPr>
            </a:lvl8pPr>
            <a:lvl9pPr marL="44196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l-GR" altLang="el-GR" sz="2800" dirty="0"/>
              <a:t>Ιδιαίτερα ωφέλιμο για αμμώδη εδάφη, όπου το νερό στραγγίζεται </a:t>
            </a:r>
            <a:r>
              <a:rPr lang="el-GR" altLang="el-GR" sz="2800" dirty="0" smtClean="0"/>
              <a:t>εύκολα</a:t>
            </a:r>
            <a:endParaRPr lang="el-GR" altLang="el-GR" sz="2800" dirty="0"/>
          </a:p>
        </p:txBody>
      </p:sp>
      <p:pic>
        <p:nvPicPr>
          <p:cNvPr id="68610" name="Picture 2" descr="https://upload.wikimedia.org/wikipedia/commons/e/ec/Schwarzerde_Tongrube_Asel_100_0553.jpg"/>
          <p:cNvPicPr>
            <a:picLocks noChangeAspect="1" noChangeArrowheads="1"/>
          </p:cNvPicPr>
          <p:nvPr/>
        </p:nvPicPr>
        <p:blipFill>
          <a:blip r:embed="rId2"/>
          <a:srcRect/>
          <a:stretch>
            <a:fillRect/>
          </a:stretch>
        </p:blipFill>
        <p:spPr bwMode="auto">
          <a:xfrm>
            <a:off x="7511416" y="3794931"/>
            <a:ext cx="4385945" cy="4227858"/>
          </a:xfrm>
          <a:prstGeom prst="rect">
            <a:avLst/>
          </a:prstGeom>
          <a:noFill/>
        </p:spPr>
      </p:pic>
    </p:spTree>
    <p:extLst>
      <p:ext uri="{BB962C8B-B14F-4D97-AF65-F5344CB8AC3E}">
        <p14:creationId xmlns:p14="http://schemas.microsoft.com/office/powerpoint/2010/main" xmlns="" val="2762547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6"/>
                                        </p:tgtEl>
                                        <p:attrNameLst>
                                          <p:attrName>style.visibility</p:attrName>
                                        </p:attrNameLst>
                                      </p:cBhvr>
                                      <p:to>
                                        <p:strVal val="visible"/>
                                      </p:to>
                                    </p:set>
                                    <p:animEffect transition="in" filter="blinds(horizontal)">
                                      <p:cBhvr>
                                        <p:cTn id="7" dur="500"/>
                                        <p:tgtEl>
                                          <p:spTgt spid="129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9034"/>
                                        </p:tgtEl>
                                        <p:attrNameLst>
                                          <p:attrName>style.visibility</p:attrName>
                                        </p:attrNameLst>
                                      </p:cBhvr>
                                      <p:to>
                                        <p:strVal val="visible"/>
                                      </p:to>
                                    </p:set>
                                    <p:animEffect transition="in" filter="blinds(horizontal)">
                                      <p:cBhvr>
                                        <p:cTn id="12" dur="500"/>
                                        <p:tgtEl>
                                          <p:spTgt spid="1290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9029"/>
                                        </p:tgtEl>
                                        <p:attrNameLst>
                                          <p:attrName>style.visibility</p:attrName>
                                        </p:attrNameLst>
                                      </p:cBhvr>
                                      <p:to>
                                        <p:strVal val="visible"/>
                                      </p:to>
                                    </p:set>
                                    <p:animEffect transition="in" filter="blinds(horizontal)">
                                      <p:cBhvr>
                                        <p:cTn id="17" dur="500"/>
                                        <p:tgtEl>
                                          <p:spTgt spid="1290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9030"/>
                                        </p:tgtEl>
                                        <p:attrNameLst>
                                          <p:attrName>style.visibility</p:attrName>
                                        </p:attrNameLst>
                                      </p:cBhvr>
                                      <p:to>
                                        <p:strVal val="visible"/>
                                      </p:to>
                                    </p:set>
                                    <p:animEffect transition="in" filter="blinds(horizontal)">
                                      <p:cBhvr>
                                        <p:cTn id="22" dur="500"/>
                                        <p:tgtEl>
                                          <p:spTgt spid="1290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9031"/>
                                        </p:tgtEl>
                                        <p:attrNameLst>
                                          <p:attrName>style.visibility</p:attrName>
                                        </p:attrNameLst>
                                      </p:cBhvr>
                                      <p:to>
                                        <p:strVal val="visible"/>
                                      </p:to>
                                    </p:set>
                                    <p:animEffect transition="in" filter="blinds(horizontal)">
                                      <p:cBhvr>
                                        <p:cTn id="27" dur="500"/>
                                        <p:tgtEl>
                                          <p:spTgt spid="12903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9032"/>
                                        </p:tgtEl>
                                        <p:attrNameLst>
                                          <p:attrName>style.visibility</p:attrName>
                                        </p:attrNameLst>
                                      </p:cBhvr>
                                      <p:to>
                                        <p:strVal val="visible"/>
                                      </p:to>
                                    </p:set>
                                    <p:animEffect transition="in" filter="blinds(horizontal)">
                                      <p:cBhvr>
                                        <p:cTn id="32" dur="500"/>
                                        <p:tgtEl>
                                          <p:spTgt spid="1290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9033"/>
                                        </p:tgtEl>
                                        <p:attrNameLst>
                                          <p:attrName>style.visibility</p:attrName>
                                        </p:attrNameLst>
                                      </p:cBhvr>
                                      <p:to>
                                        <p:strVal val="visible"/>
                                      </p:to>
                                    </p:set>
                                    <p:animEffect transition="in" filter="blinds(horizontal)">
                                      <p:cBhvr>
                                        <p:cTn id="37" dur="500"/>
                                        <p:tgtEl>
                                          <p:spTgt spid="129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p:bldP spid="129029" grpId="0"/>
      <p:bldP spid="129030" grpId="0"/>
      <p:bldP spid="129031" grpId="0"/>
      <p:bldP spid="129032" grpId="0"/>
      <p:bldP spid="1290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3579"/>
            <a:ext cx="11783506" cy="8056821"/>
          </a:xfrm>
          <a:prstGeom prst="rect">
            <a:avLst/>
          </a:prstGeom>
          <a:noFill/>
        </p:spPr>
        <p:txBody>
          <a:bodyPr wrap="square" rtlCol="0">
            <a:spAutoFit/>
          </a:bodyPr>
          <a:lstStyle/>
          <a:p>
            <a:endParaRPr lang="el-GR" sz="2400" dirty="0" smtClean="0"/>
          </a:p>
          <a:p>
            <a:endParaRPr lang="el-GR" sz="2400" dirty="0"/>
          </a:p>
          <a:p>
            <a:pPr marL="342900" indent="-342900">
              <a:lnSpc>
                <a:spcPct val="250000"/>
              </a:lnSpc>
              <a:buFont typeface="Wingdings" pitchFamily="2" charset="2"/>
              <a:buChar char="ü"/>
            </a:pPr>
            <a:r>
              <a:rPr lang="el-GR" sz="2400" dirty="0" smtClean="0"/>
              <a:t>Αξιολόγηση των συνολικών αποδόσεων και των υπηρεσιών ενός «υγιούς» εδάφους</a:t>
            </a:r>
          </a:p>
          <a:p>
            <a:pPr marL="342900" indent="-342900">
              <a:lnSpc>
                <a:spcPct val="250000"/>
              </a:lnSpc>
              <a:buFont typeface="Wingdings" pitchFamily="2" charset="2"/>
              <a:buChar char="ü"/>
            </a:pPr>
            <a:r>
              <a:rPr lang="el-GR" sz="2400" dirty="0" smtClean="0"/>
              <a:t>Περισσότερη και διαφοροποιημένη «συνεργασία» με τους οργανισμούς του εδάφους</a:t>
            </a:r>
          </a:p>
          <a:p>
            <a:pPr marL="342900" indent="-342900">
              <a:lnSpc>
                <a:spcPct val="250000"/>
              </a:lnSpc>
              <a:buFont typeface="Wingdings" pitchFamily="2" charset="2"/>
              <a:buChar char="ü"/>
            </a:pPr>
            <a:r>
              <a:rPr lang="el-GR" sz="2400" dirty="0" smtClean="0"/>
              <a:t>Η βιολογική γεωργία χρειάζεται άλλες ποικιλίες</a:t>
            </a:r>
          </a:p>
          <a:p>
            <a:pPr marL="342900" indent="-342900">
              <a:lnSpc>
                <a:spcPct val="250000"/>
              </a:lnSpc>
              <a:buFont typeface="Wingdings" pitchFamily="2" charset="2"/>
              <a:buChar char="ü"/>
            </a:pPr>
            <a:r>
              <a:rPr lang="el-GR" sz="2400" dirty="0" smtClean="0"/>
              <a:t>Τεχνολογία και μηχανήματα «φιλικά» προς το περιβάλλον</a:t>
            </a:r>
          </a:p>
          <a:p>
            <a:pPr marL="342900" indent="-342900">
              <a:lnSpc>
                <a:spcPct val="250000"/>
              </a:lnSpc>
              <a:buFont typeface="Wingdings" pitchFamily="2" charset="2"/>
              <a:buChar char="ü"/>
            </a:pPr>
            <a:r>
              <a:rPr lang="el-GR" sz="2400" dirty="0" smtClean="0"/>
              <a:t>Συμβουλευτική και ενημέρωση ως προς τους παραγωγούς, βιοκαλλιεργητές</a:t>
            </a:r>
          </a:p>
          <a:p>
            <a:pPr marL="342900" indent="-342900">
              <a:lnSpc>
                <a:spcPct val="250000"/>
              </a:lnSpc>
              <a:buFont typeface="Wingdings" pitchFamily="2" charset="2"/>
              <a:buChar char="ü"/>
            </a:pPr>
            <a:r>
              <a:rPr lang="el-GR" sz="2400" dirty="0" smtClean="0"/>
              <a:t>ΑΕΙΦΟΡΙΑ</a:t>
            </a:r>
          </a:p>
        </p:txBody>
      </p:sp>
      <p:sp>
        <p:nvSpPr>
          <p:cNvPr id="3" name="2 - Ορθογώνιο"/>
          <p:cNvSpPr/>
          <p:nvPr/>
        </p:nvSpPr>
        <p:spPr>
          <a:xfrm>
            <a:off x="1865746" y="330200"/>
            <a:ext cx="7304811" cy="9541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800" b="1" u="sng"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ΠΡΟΤΑΣΕΙΣ για το ΜΕΛΛΟΝ της βιολογικής διαχείρισης του ΕΔΑΦΟΥΣ</a:t>
            </a:r>
            <a:endParaRPr lang="el-GR"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872430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4890" y="392626"/>
            <a:ext cx="10601607" cy="6771084"/>
          </a:xfrm>
          <a:prstGeom prst="rect">
            <a:avLst/>
          </a:prstGeom>
          <a:noFill/>
        </p:spPr>
        <p:txBody>
          <a:bodyPr wrap="square" rtlCol="0">
            <a:spAutoFit/>
          </a:bodyPr>
          <a:lstStyle/>
          <a:p>
            <a:r>
              <a:rPr lang="el-GR" sz="2800" b="1" dirty="0" smtClean="0"/>
              <a:t>Ένα γόνιμο έδαφος</a:t>
            </a:r>
          </a:p>
          <a:p>
            <a:endParaRPr lang="el-GR" sz="2800" b="1" dirty="0" smtClean="0"/>
          </a:p>
          <a:p>
            <a:pPr marL="285750" indent="-285750">
              <a:lnSpc>
                <a:spcPct val="150000"/>
              </a:lnSpc>
              <a:buFont typeface="Wingdings" panose="05000000000000000000" pitchFamily="2" charset="2"/>
              <a:buChar char="q"/>
            </a:pPr>
            <a:r>
              <a:rPr lang="el-GR" sz="2400" dirty="0" smtClean="0"/>
              <a:t>Παράγει </a:t>
            </a:r>
            <a:r>
              <a:rPr lang="el-GR" sz="2400" b="1" dirty="0" smtClean="0">
                <a:effectLst>
                  <a:outerShdw blurRad="38100" dist="38100" dir="2700000" algn="tl">
                    <a:srgbClr val="000000">
                      <a:alpha val="43137"/>
                    </a:srgbClr>
                  </a:outerShdw>
                </a:effectLst>
              </a:rPr>
              <a:t>καρπούς,</a:t>
            </a:r>
            <a:r>
              <a:rPr lang="el-GR" sz="2400" dirty="0" smtClean="0"/>
              <a:t> </a:t>
            </a:r>
          </a:p>
          <a:p>
            <a:pPr marL="285750" indent="-285750">
              <a:lnSpc>
                <a:spcPct val="150000"/>
              </a:lnSpc>
              <a:buFont typeface="Wingdings" panose="05000000000000000000" pitchFamily="2" charset="2"/>
              <a:buChar char="q"/>
            </a:pPr>
            <a:r>
              <a:rPr lang="el-GR" sz="2400" dirty="0"/>
              <a:t>Π</a:t>
            </a:r>
            <a:r>
              <a:rPr lang="el-GR" sz="2400" dirty="0" smtClean="0"/>
              <a:t>ερικλείει </a:t>
            </a:r>
            <a:r>
              <a:rPr lang="el-GR" sz="2400" b="1" dirty="0" smtClean="0">
                <a:effectLst>
                  <a:outerShdw blurRad="38100" dist="38100" dir="2700000" algn="tl">
                    <a:srgbClr val="000000">
                      <a:alpha val="43137"/>
                    </a:srgbClr>
                  </a:outerShdw>
                </a:effectLst>
              </a:rPr>
              <a:t>μικροοργανισμούς,</a:t>
            </a:r>
            <a:r>
              <a:rPr lang="el-GR" sz="2400" dirty="0" smtClean="0"/>
              <a:t> </a:t>
            </a:r>
            <a:endParaRPr lang="en-US" sz="2400" dirty="0" smtClean="0"/>
          </a:p>
          <a:p>
            <a:pPr marL="285750" indent="-285750">
              <a:lnSpc>
                <a:spcPct val="150000"/>
              </a:lnSpc>
              <a:buFont typeface="Wingdings" panose="05000000000000000000" pitchFamily="2" charset="2"/>
              <a:buChar char="q"/>
            </a:pPr>
            <a:r>
              <a:rPr lang="el-GR" sz="2400" dirty="0" smtClean="0"/>
              <a:t>Μπορεί </a:t>
            </a:r>
            <a:r>
              <a:rPr lang="el-GR" sz="2400" b="1" dirty="0" smtClean="0">
                <a:effectLst>
                  <a:outerShdw blurRad="38100" dist="38100" dir="2700000" algn="tl">
                    <a:srgbClr val="000000">
                      <a:alpha val="43137"/>
                    </a:srgbClr>
                  </a:outerShdw>
                </a:effectLst>
              </a:rPr>
              <a:t>να κατεργαστεί εύκολα</a:t>
            </a:r>
            <a:r>
              <a:rPr lang="el-GR" sz="2400" dirty="0" smtClean="0"/>
              <a:t>, αποθηκεύει </a:t>
            </a:r>
            <a:r>
              <a:rPr lang="el-GR" sz="2400" b="1" dirty="0" smtClean="0">
                <a:effectLst>
                  <a:outerShdw blurRad="38100" dist="38100" dir="2700000" algn="tl">
                    <a:srgbClr val="000000">
                      <a:alpha val="43137"/>
                    </a:srgbClr>
                  </a:outerShdw>
                </a:effectLst>
              </a:rPr>
              <a:t>νερό</a:t>
            </a:r>
            <a:r>
              <a:rPr lang="el-GR" sz="2400" dirty="0" smtClean="0"/>
              <a:t> και αντιστέκεται στην </a:t>
            </a:r>
            <a:r>
              <a:rPr lang="el-GR" sz="2400" b="1" dirty="0" smtClean="0">
                <a:effectLst>
                  <a:outerShdw blurRad="38100" dist="38100" dir="2700000" algn="tl">
                    <a:srgbClr val="000000">
                      <a:alpha val="43137"/>
                    </a:srgbClr>
                  </a:outerShdw>
                </a:effectLst>
              </a:rPr>
              <a:t>διάβρωση</a:t>
            </a:r>
          </a:p>
          <a:p>
            <a:pPr marL="285750" indent="-285750">
              <a:lnSpc>
                <a:spcPct val="150000"/>
              </a:lnSpc>
              <a:buFont typeface="Wingdings" panose="05000000000000000000" pitchFamily="2" charset="2"/>
              <a:buChar char="q"/>
            </a:pPr>
            <a:r>
              <a:rPr lang="el-GR" sz="2400" dirty="0" smtClean="0"/>
              <a:t>Λειτουργεί σαν φίλτρο για την παραγωγή πόσιμου νερού και εξουδετερώνει οξέα </a:t>
            </a:r>
          </a:p>
          <a:p>
            <a:pPr marL="285750" indent="-285750">
              <a:lnSpc>
                <a:spcPct val="150000"/>
              </a:lnSpc>
              <a:buFont typeface="Wingdings" panose="05000000000000000000" pitchFamily="2" charset="2"/>
              <a:buChar char="q"/>
            </a:pPr>
            <a:r>
              <a:rPr lang="el-GR" sz="2400" dirty="0" smtClean="0"/>
              <a:t>Αποδημεί γρήγορα </a:t>
            </a:r>
            <a:r>
              <a:rPr lang="el-GR" sz="2400" b="1" dirty="0" smtClean="0"/>
              <a:t>βλαβερές ουσίες</a:t>
            </a:r>
          </a:p>
          <a:p>
            <a:pPr marL="285750" indent="-285750">
              <a:lnSpc>
                <a:spcPct val="150000"/>
              </a:lnSpc>
              <a:buFont typeface="Wingdings" panose="05000000000000000000" pitchFamily="2" charset="2"/>
              <a:buChar char="q"/>
            </a:pPr>
            <a:r>
              <a:rPr lang="el-GR" sz="2400" dirty="0" smtClean="0"/>
              <a:t>Είναι αποθήκη για </a:t>
            </a:r>
            <a:r>
              <a:rPr lang="el-GR" sz="2400" b="1" dirty="0" smtClean="0">
                <a:effectLst>
                  <a:outerShdw blurRad="38100" dist="38100" dir="2700000" algn="tl">
                    <a:srgbClr val="000000">
                      <a:alpha val="43137"/>
                    </a:srgbClr>
                  </a:outerShdw>
                </a:effectLst>
              </a:rPr>
              <a:t>θρεπτικά στοιχεία </a:t>
            </a:r>
            <a:r>
              <a:rPr lang="el-GR" sz="2400" dirty="0" smtClean="0"/>
              <a:t>και </a:t>
            </a:r>
            <a:r>
              <a:rPr lang="en-US" sz="2400" b="1" dirty="0" smtClean="0"/>
              <a:t>CO</a:t>
            </a:r>
            <a:r>
              <a:rPr lang="el-GR" sz="2400" b="1" baseline="-25000" dirty="0" smtClean="0"/>
              <a:t>2</a:t>
            </a:r>
            <a:endParaRPr lang="en-US" sz="2400" b="1" dirty="0" smtClean="0"/>
          </a:p>
          <a:p>
            <a:pPr marL="285750" indent="-285750">
              <a:lnSpc>
                <a:spcPct val="150000"/>
              </a:lnSpc>
              <a:buFont typeface="Wingdings" panose="05000000000000000000" pitchFamily="2" charset="2"/>
              <a:buChar char="q"/>
            </a:pPr>
            <a:r>
              <a:rPr lang="el-GR" sz="2400" dirty="0" smtClean="0"/>
              <a:t>Μειώνει την </a:t>
            </a:r>
            <a:r>
              <a:rPr lang="el-GR" sz="2400" b="1" dirty="0" err="1" smtClean="0">
                <a:effectLst>
                  <a:outerShdw blurRad="38100" dist="38100" dir="2700000" algn="tl">
                    <a:srgbClr val="000000">
                      <a:alpha val="43137"/>
                    </a:srgbClr>
                  </a:outerShdw>
                </a:effectLst>
              </a:rPr>
              <a:t>νιτρορύπανση</a:t>
            </a:r>
            <a:r>
              <a:rPr lang="el-GR" sz="2400" dirty="0" smtClean="0"/>
              <a:t> των ποταμών και θαλασσών </a:t>
            </a:r>
          </a:p>
          <a:p>
            <a:pPr>
              <a:lnSpc>
                <a:spcPct val="150000"/>
              </a:lnSpc>
            </a:pPr>
            <a:r>
              <a:rPr lang="el-GR" sz="2400" dirty="0" smtClean="0"/>
              <a:t>και συμβάλλει στην μείωση της υπερθέρμανσης του πλανήτη</a:t>
            </a:r>
          </a:p>
          <a:p>
            <a:endParaRPr lang="el-GR" dirty="0" smtClean="0"/>
          </a:p>
          <a:p>
            <a:endParaRPr lang="el-GR" dirty="0" smtClean="0"/>
          </a:p>
          <a:p>
            <a:r>
              <a:rPr lang="el-GR" dirty="0" smtClean="0"/>
              <a:t> </a:t>
            </a:r>
            <a:endParaRPr lang="el-GR" dirty="0"/>
          </a:p>
        </p:txBody>
      </p:sp>
      <p:pic>
        <p:nvPicPr>
          <p:cNvPr id="2" name="Εικόνα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09000" y="5331584"/>
            <a:ext cx="3520440" cy="2818663"/>
          </a:xfrm>
          <a:prstGeom prst="rect">
            <a:avLst/>
          </a:prstGeom>
        </p:spPr>
      </p:pic>
    </p:spTree>
    <p:extLst>
      <p:ext uri="{BB962C8B-B14F-4D97-AF65-F5344CB8AC3E}">
        <p14:creationId xmlns:p14="http://schemas.microsoft.com/office/powerpoint/2010/main" xmlns="" val="330169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4022" y="2018329"/>
            <a:ext cx="10515600" cy="5253838"/>
          </a:xfrm>
        </p:spPr>
        <p:txBody>
          <a:bodyPr/>
          <a:lstStyle/>
          <a:p>
            <a:pPr algn="ctr">
              <a:buClr>
                <a:srgbClr val="C00000"/>
              </a:buClr>
              <a:buSzPct val="200000"/>
            </a:pPr>
            <a:r>
              <a:rPr lang="el-GR" b="1" u="sng" dirty="0" smtClean="0">
                <a:solidFill>
                  <a:srgbClr val="002060"/>
                </a:solidFill>
              </a:rPr>
              <a:t>    Στη </a:t>
            </a:r>
            <a:r>
              <a:rPr lang="el-GR" b="1" u="sng" dirty="0">
                <a:solidFill>
                  <a:srgbClr val="002060"/>
                </a:solidFill>
              </a:rPr>
              <a:t>βιολογική γεωργία η γονιμότητα είναι αποτέλεσμα κυρίων βιολογικών διεργασιών και όχι </a:t>
            </a:r>
            <a:r>
              <a:rPr lang="el-GR" b="1" u="sng" dirty="0" smtClean="0">
                <a:solidFill>
                  <a:srgbClr val="002060"/>
                </a:solidFill>
              </a:rPr>
              <a:t>μόνο χημικών </a:t>
            </a:r>
            <a:r>
              <a:rPr lang="el-GR" b="1" u="sng" dirty="0">
                <a:solidFill>
                  <a:srgbClr val="002060"/>
                </a:solidFill>
              </a:rPr>
              <a:t>θρεπτικών στοιχείων</a:t>
            </a:r>
          </a:p>
          <a:p>
            <a:pPr marL="0" indent="0" algn="ctr">
              <a:buClr>
                <a:srgbClr val="C00000"/>
              </a:buClr>
              <a:buSzPct val="200000"/>
              <a:buNone/>
            </a:pPr>
            <a:endParaRPr lang="el-GR" b="1" u="sng" dirty="0" smtClean="0">
              <a:solidFill>
                <a:srgbClr val="002060"/>
              </a:solidFill>
            </a:endParaRPr>
          </a:p>
          <a:p>
            <a:pPr marL="0" indent="0" algn="ctr">
              <a:buClr>
                <a:srgbClr val="C00000"/>
              </a:buClr>
              <a:buSzPct val="200000"/>
              <a:buNone/>
            </a:pPr>
            <a:endParaRPr lang="el-GR" b="1" u="sng" dirty="0">
              <a:solidFill>
                <a:srgbClr val="002060"/>
              </a:solidFill>
            </a:endParaRPr>
          </a:p>
          <a:p>
            <a:pPr algn="ctr">
              <a:buClr>
                <a:srgbClr val="C00000"/>
              </a:buClr>
              <a:buSzPct val="200000"/>
            </a:pPr>
            <a:r>
              <a:rPr lang="el-GR" b="1" u="sng" dirty="0" smtClean="0">
                <a:solidFill>
                  <a:srgbClr val="002060"/>
                </a:solidFill>
              </a:rPr>
              <a:t>     Ένα </a:t>
            </a:r>
            <a:r>
              <a:rPr lang="el-GR" b="1" u="sng" dirty="0">
                <a:solidFill>
                  <a:srgbClr val="002060"/>
                </a:solidFill>
              </a:rPr>
              <a:t>γόνιμο έδαφος είναι δραστήριο στην αλληλεπίδραση με το φυτό και έχει την ικανότητα να αναγεννηθεί</a:t>
            </a:r>
            <a:endParaRPr lang="en-US" b="1" u="sng" dirty="0">
              <a:solidFill>
                <a:srgbClr val="002060"/>
              </a:solidFill>
            </a:endParaRPr>
          </a:p>
          <a:p>
            <a:pPr marL="0" indent="0">
              <a:buClr>
                <a:srgbClr val="C00000"/>
              </a:buClr>
              <a:buSzPct val="200000"/>
              <a:buNone/>
            </a:pPr>
            <a:endParaRPr lang="el-GR" dirty="0"/>
          </a:p>
        </p:txBody>
      </p:sp>
    </p:spTree>
    <p:extLst>
      <p:ext uri="{BB962C8B-B14F-4D97-AF65-F5344CB8AC3E}">
        <p14:creationId xmlns:p14="http://schemas.microsoft.com/office/powerpoint/2010/main" xmlns="" val="3272563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889000" y="601863"/>
            <a:ext cx="10896599"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lnSpc>
                <a:spcPct val="120000"/>
              </a:lnSpc>
              <a:spcBef>
                <a:spcPct val="0"/>
              </a:spcBef>
              <a:buClr>
                <a:schemeClr val="accent6">
                  <a:lumMod val="50000"/>
                </a:schemeClr>
              </a:buClr>
              <a:buSzPct val="200000"/>
              <a:buFont typeface="Wingdings" panose="05000000000000000000" pitchFamily="2" charset="2"/>
              <a:buChar char="Ø"/>
            </a:pPr>
            <a:r>
              <a:rPr lang="en-US" altLang="el-GR" sz="4000" b="1" dirty="0" smtClean="0">
                <a:solidFill>
                  <a:srgbClr val="000099"/>
                </a:solidFill>
                <a:latin typeface="Times New Roman" panose="02020603050405020304" pitchFamily="18" charset="0"/>
              </a:rPr>
              <a:t> N</a:t>
            </a:r>
            <a:r>
              <a:rPr lang="el-GR" altLang="el-GR" sz="4000" b="1" dirty="0" err="1" smtClean="0">
                <a:solidFill>
                  <a:srgbClr val="000099"/>
                </a:solidFill>
                <a:latin typeface="Times New Roman" panose="02020603050405020304" pitchFamily="18" charset="0"/>
              </a:rPr>
              <a:t>όµος</a:t>
            </a:r>
            <a:r>
              <a:rPr lang="el-GR" altLang="el-GR" sz="4000" b="1" dirty="0" smtClean="0">
                <a:solidFill>
                  <a:srgbClr val="000099"/>
                </a:solidFill>
                <a:latin typeface="Times New Roman" panose="02020603050405020304" pitchFamily="18" charset="0"/>
              </a:rPr>
              <a:t> </a:t>
            </a:r>
            <a:r>
              <a:rPr lang="el-GR" altLang="el-GR" sz="4000" b="1" dirty="0">
                <a:solidFill>
                  <a:srgbClr val="000099"/>
                </a:solidFill>
                <a:latin typeface="Times New Roman" panose="02020603050405020304" pitchFamily="18" charset="0"/>
              </a:rPr>
              <a:t>του </a:t>
            </a:r>
            <a:r>
              <a:rPr lang="el-GR" altLang="el-GR" sz="4000" b="1" dirty="0" smtClean="0">
                <a:solidFill>
                  <a:srgbClr val="000099"/>
                </a:solidFill>
                <a:latin typeface="Times New Roman" panose="02020603050405020304" pitchFamily="18" charset="0"/>
              </a:rPr>
              <a:t>ελαχίστου ή νόμος του </a:t>
            </a:r>
            <a:r>
              <a:rPr lang="en-US" altLang="el-GR" sz="4000" b="1" dirty="0" smtClean="0">
                <a:solidFill>
                  <a:srgbClr val="000099"/>
                </a:solidFill>
                <a:latin typeface="Times New Roman" panose="02020603050405020304" pitchFamily="18" charset="0"/>
              </a:rPr>
              <a:t>Liebig</a:t>
            </a:r>
            <a:endParaRPr lang="el-GR" altLang="el-GR" sz="4000" dirty="0">
              <a:solidFill>
                <a:srgbClr val="000099"/>
              </a:solidFill>
              <a:latin typeface="Times New Roman" panose="02020603050405020304" pitchFamily="18" charset="0"/>
            </a:endParaRPr>
          </a:p>
          <a:p>
            <a:pPr marL="342900" indent="-342900" eaLnBrk="1" hangingPunct="1">
              <a:lnSpc>
                <a:spcPct val="120000"/>
              </a:lnSpc>
              <a:spcBef>
                <a:spcPct val="0"/>
              </a:spcBef>
              <a:buClr>
                <a:schemeClr val="accent6">
                  <a:lumMod val="50000"/>
                </a:schemeClr>
              </a:buClr>
              <a:buSzPct val="200000"/>
              <a:buFont typeface="Wingdings" panose="05000000000000000000" pitchFamily="2" charset="2"/>
              <a:buChar char="Ø"/>
            </a:pPr>
            <a:endParaRPr lang="el-GR" altLang="el-GR" sz="4000" dirty="0">
              <a:solidFill>
                <a:srgbClr val="000099"/>
              </a:solidFill>
              <a:latin typeface="Times New Roman" panose="02020603050405020304" pitchFamily="18" charset="0"/>
            </a:endParaRPr>
          </a:p>
          <a:p>
            <a:pPr marL="342900" indent="-342900" eaLnBrk="1" hangingPunct="1">
              <a:lnSpc>
                <a:spcPct val="120000"/>
              </a:lnSpc>
              <a:spcBef>
                <a:spcPct val="0"/>
              </a:spcBef>
              <a:buClr>
                <a:schemeClr val="accent6">
                  <a:lumMod val="50000"/>
                </a:schemeClr>
              </a:buClr>
              <a:buSzPct val="200000"/>
              <a:buFont typeface="Wingdings" panose="05000000000000000000" pitchFamily="2" charset="2"/>
              <a:buChar char="Ø"/>
            </a:pPr>
            <a:r>
              <a:rPr lang="el-GR" altLang="el-GR" sz="4000" dirty="0" smtClean="0">
                <a:solidFill>
                  <a:srgbClr val="000099"/>
                </a:solidFill>
                <a:latin typeface="Times New Roman" panose="02020603050405020304" pitchFamily="18" charset="0"/>
              </a:rPr>
              <a:t> </a:t>
            </a:r>
            <a:r>
              <a:rPr lang="el-GR" altLang="el-GR" sz="4000" dirty="0" err="1" smtClean="0">
                <a:solidFill>
                  <a:srgbClr val="000099"/>
                </a:solidFill>
                <a:latin typeface="Times New Roman" panose="02020603050405020304" pitchFamily="18" charset="0"/>
              </a:rPr>
              <a:t>Ν</a:t>
            </a:r>
            <a:r>
              <a:rPr lang="el-GR" altLang="el-GR" sz="4000" b="1" dirty="0" err="1" smtClean="0">
                <a:solidFill>
                  <a:srgbClr val="000099"/>
                </a:solidFill>
                <a:latin typeface="Times New Roman" panose="02020603050405020304" pitchFamily="18" charset="0"/>
              </a:rPr>
              <a:t>όµος</a:t>
            </a:r>
            <a:r>
              <a:rPr lang="el-GR" altLang="el-GR" sz="4000" b="1" dirty="0" smtClean="0">
                <a:solidFill>
                  <a:srgbClr val="000099"/>
                </a:solidFill>
                <a:latin typeface="Times New Roman" panose="02020603050405020304" pitchFamily="18" charset="0"/>
              </a:rPr>
              <a:t> </a:t>
            </a:r>
            <a:r>
              <a:rPr lang="el-GR" altLang="el-GR" sz="4000" b="1" dirty="0">
                <a:solidFill>
                  <a:srgbClr val="000099"/>
                </a:solidFill>
                <a:latin typeface="Times New Roman" panose="02020603050405020304" pitchFamily="18" charset="0"/>
              </a:rPr>
              <a:t>της </a:t>
            </a:r>
            <a:r>
              <a:rPr lang="el-GR" altLang="el-GR" sz="4000" b="1" dirty="0" smtClean="0">
                <a:solidFill>
                  <a:srgbClr val="000099"/>
                </a:solidFill>
                <a:latin typeface="Times New Roman" panose="02020603050405020304" pitchFamily="18" charset="0"/>
              </a:rPr>
              <a:t>αντικατάστασης</a:t>
            </a:r>
            <a:endParaRPr lang="el-GR" altLang="el-GR" sz="4000" b="1" dirty="0">
              <a:solidFill>
                <a:srgbClr val="000099"/>
              </a:solidFill>
              <a:latin typeface="Times New Roman" panose="02020603050405020304" pitchFamily="18" charset="0"/>
            </a:endParaRPr>
          </a:p>
          <a:p>
            <a:pPr marL="342900" indent="-342900" eaLnBrk="1" hangingPunct="1">
              <a:lnSpc>
                <a:spcPct val="120000"/>
              </a:lnSpc>
              <a:spcBef>
                <a:spcPct val="0"/>
              </a:spcBef>
              <a:buClr>
                <a:schemeClr val="accent6">
                  <a:lumMod val="50000"/>
                </a:schemeClr>
              </a:buClr>
              <a:buSzPct val="200000"/>
              <a:buFont typeface="Wingdings" panose="05000000000000000000" pitchFamily="2" charset="2"/>
              <a:buChar char="Ø"/>
            </a:pPr>
            <a:endParaRPr lang="el-GR" altLang="el-GR" sz="4000" b="1" dirty="0">
              <a:solidFill>
                <a:srgbClr val="000099"/>
              </a:solidFill>
              <a:latin typeface="Times New Roman" panose="02020603050405020304" pitchFamily="18" charset="0"/>
            </a:endParaRPr>
          </a:p>
          <a:p>
            <a:pPr marL="342900" indent="-342900" eaLnBrk="1" hangingPunct="1">
              <a:lnSpc>
                <a:spcPct val="120000"/>
              </a:lnSpc>
              <a:spcBef>
                <a:spcPct val="0"/>
              </a:spcBef>
              <a:buClr>
                <a:schemeClr val="accent6">
                  <a:lumMod val="50000"/>
                </a:schemeClr>
              </a:buClr>
              <a:buSzPct val="200000"/>
              <a:buFont typeface="Wingdings" panose="05000000000000000000" pitchFamily="2" charset="2"/>
              <a:buChar char="Ø"/>
            </a:pPr>
            <a:r>
              <a:rPr lang="el-GR" altLang="el-GR" sz="4000" b="1" dirty="0" err="1" smtClean="0">
                <a:solidFill>
                  <a:srgbClr val="000099"/>
                </a:solidFill>
                <a:latin typeface="Times New Roman" panose="02020603050405020304" pitchFamily="18" charset="0"/>
              </a:rPr>
              <a:t>Νόµος</a:t>
            </a:r>
            <a:r>
              <a:rPr lang="el-GR" altLang="el-GR" sz="4000" b="1" dirty="0" smtClean="0">
                <a:solidFill>
                  <a:srgbClr val="000099"/>
                </a:solidFill>
                <a:latin typeface="Times New Roman" panose="02020603050405020304" pitchFamily="18" charset="0"/>
              </a:rPr>
              <a:t> </a:t>
            </a:r>
            <a:r>
              <a:rPr lang="el-GR" altLang="el-GR" sz="4000" b="1" dirty="0">
                <a:solidFill>
                  <a:srgbClr val="000099"/>
                </a:solidFill>
                <a:latin typeface="Times New Roman" panose="02020603050405020304" pitchFamily="18" charset="0"/>
              </a:rPr>
              <a:t>της µη ανάλογης </a:t>
            </a:r>
            <a:r>
              <a:rPr lang="el-GR" altLang="el-GR" sz="4000" b="1" dirty="0" smtClean="0">
                <a:solidFill>
                  <a:srgbClr val="000099"/>
                </a:solidFill>
                <a:latin typeface="Times New Roman" panose="02020603050405020304" pitchFamily="18" charset="0"/>
              </a:rPr>
              <a:t>απόδοσης</a:t>
            </a:r>
            <a:endParaRPr lang="el-GR" altLang="el-GR" sz="4000" b="1"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xmlns="" val="175725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Line 7"/>
          <p:cNvSpPr>
            <a:spLocks noChangeShapeType="1"/>
          </p:cNvSpPr>
          <p:nvPr/>
        </p:nvSpPr>
        <p:spPr bwMode="auto">
          <a:xfrm>
            <a:off x="1524000" y="609529"/>
            <a:ext cx="9144000"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l-GR">
              <a:solidFill>
                <a:srgbClr val="000000"/>
              </a:solidFill>
            </a:endParaRPr>
          </a:p>
        </p:txBody>
      </p:sp>
      <p:sp>
        <p:nvSpPr>
          <p:cNvPr id="7173" name="Text Box 8"/>
          <p:cNvSpPr txBox="1">
            <a:spLocks noChangeArrowheads="1"/>
          </p:cNvSpPr>
          <p:nvPr/>
        </p:nvSpPr>
        <p:spPr bwMode="auto">
          <a:xfrm>
            <a:off x="1622428" y="93922"/>
            <a:ext cx="6917343" cy="397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l-GR" altLang="el-GR" sz="2200" b="1" dirty="0">
                <a:solidFill>
                  <a:srgbClr val="99CC00"/>
                </a:solidFill>
              </a:rPr>
              <a:t>ΓΟΝΙΜΟΤΗΤΑ </a:t>
            </a:r>
            <a:r>
              <a:rPr lang="el-GR" altLang="el-GR" sz="2200" b="1" dirty="0" smtClean="0">
                <a:solidFill>
                  <a:srgbClr val="99CC00"/>
                </a:solidFill>
              </a:rPr>
              <a:t>ΕΔΑΦΟΥΣ</a:t>
            </a:r>
            <a:r>
              <a:rPr lang="en-US" altLang="el-GR" sz="2200" b="1" dirty="0" smtClean="0">
                <a:solidFill>
                  <a:srgbClr val="99CC00"/>
                </a:solidFill>
              </a:rPr>
              <a:t> </a:t>
            </a:r>
            <a:r>
              <a:rPr lang="el-GR" altLang="el-GR" sz="2200" b="1" dirty="0" smtClean="0">
                <a:solidFill>
                  <a:srgbClr val="99CC00"/>
                </a:solidFill>
              </a:rPr>
              <a:t>και ΒΙΟΛΟΓΙΚΗ ΓΕΩΡΓΙΑ</a:t>
            </a:r>
            <a:endParaRPr lang="el-GR" altLang="el-GR" sz="2200" b="1" dirty="0">
              <a:solidFill>
                <a:srgbClr val="99CC00"/>
              </a:solidFill>
            </a:endParaRPr>
          </a:p>
        </p:txBody>
      </p:sp>
      <p:sp>
        <p:nvSpPr>
          <p:cNvPr id="7174" name="Text Box 9"/>
          <p:cNvSpPr txBox="1">
            <a:spLocks noChangeArrowheads="1"/>
          </p:cNvSpPr>
          <p:nvPr/>
        </p:nvSpPr>
        <p:spPr bwMode="auto">
          <a:xfrm>
            <a:off x="1665290" y="828042"/>
            <a:ext cx="8567737"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l-GR" altLang="el-GR" sz="2400" u="sng" dirty="0">
                <a:solidFill>
                  <a:schemeClr val="tx2"/>
                </a:solidFill>
              </a:rPr>
              <a:t>Κατά την παραγωγή βιολογικών προϊόντων</a:t>
            </a:r>
            <a:r>
              <a:rPr lang="el-GR" altLang="el-GR" sz="2400" dirty="0">
                <a:solidFill>
                  <a:schemeClr val="tx2"/>
                </a:solidFill>
              </a:rPr>
              <a:t> </a:t>
            </a:r>
          </a:p>
          <a:p>
            <a:pPr fontAlgn="base">
              <a:spcBef>
                <a:spcPct val="0"/>
              </a:spcBef>
              <a:spcAft>
                <a:spcPct val="0"/>
              </a:spcAft>
            </a:pPr>
            <a:endParaRPr lang="el-GR" altLang="el-GR" sz="2400" dirty="0">
              <a:solidFill>
                <a:schemeClr val="tx2"/>
              </a:solidFill>
            </a:endParaRPr>
          </a:p>
          <a:p>
            <a:pPr fontAlgn="base">
              <a:spcBef>
                <a:spcPct val="0"/>
              </a:spcBef>
              <a:spcAft>
                <a:spcPct val="0"/>
              </a:spcAft>
            </a:pPr>
            <a:r>
              <a:rPr lang="el-GR" altLang="el-GR" sz="2400" dirty="0">
                <a:solidFill>
                  <a:schemeClr val="tx2"/>
                </a:solidFill>
              </a:rPr>
              <a:t>	- οι εισροές είναι περιορισμένες</a:t>
            </a:r>
          </a:p>
          <a:p>
            <a:pPr fontAlgn="base">
              <a:spcBef>
                <a:spcPct val="0"/>
              </a:spcBef>
              <a:spcAft>
                <a:spcPct val="0"/>
              </a:spcAft>
            </a:pPr>
            <a:endParaRPr lang="el-GR" altLang="el-GR" sz="2400" dirty="0">
              <a:solidFill>
                <a:schemeClr val="tx2"/>
              </a:solidFill>
            </a:endParaRPr>
          </a:p>
          <a:p>
            <a:pPr fontAlgn="base">
              <a:spcBef>
                <a:spcPct val="0"/>
              </a:spcBef>
              <a:spcAft>
                <a:spcPct val="0"/>
              </a:spcAft>
            </a:pPr>
            <a:r>
              <a:rPr lang="el-GR" altLang="el-GR" sz="2400" dirty="0">
                <a:solidFill>
                  <a:schemeClr val="tx2"/>
                </a:solidFill>
              </a:rPr>
              <a:t>	- δεν επιτρέπεται η εφαρμογή συνθετικών λιπασμάτων</a:t>
            </a:r>
          </a:p>
        </p:txBody>
      </p:sp>
      <p:sp>
        <p:nvSpPr>
          <p:cNvPr id="7175" name="Text Box 10"/>
          <p:cNvSpPr txBox="1">
            <a:spLocks noChangeArrowheads="1"/>
          </p:cNvSpPr>
          <p:nvPr/>
        </p:nvSpPr>
        <p:spPr bwMode="auto">
          <a:xfrm>
            <a:off x="635000" y="3162656"/>
            <a:ext cx="9936165"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l-GR" altLang="el-GR" sz="2400" u="sng" dirty="0"/>
              <a:t>Η κάλυψη των αναγκών σε θρεπτικά στοιχεία πρέπει να στηριχθεί σε άλλες πηγές</a:t>
            </a:r>
            <a:r>
              <a:rPr lang="en-US" altLang="el-GR" sz="2400" u="sng" dirty="0"/>
              <a:t>:</a:t>
            </a:r>
            <a:endParaRPr lang="el-GR" altLang="el-GR" sz="2400" u="sng" dirty="0"/>
          </a:p>
          <a:p>
            <a:pPr fontAlgn="base">
              <a:spcBef>
                <a:spcPct val="0"/>
              </a:spcBef>
              <a:spcAft>
                <a:spcPct val="0"/>
              </a:spcAft>
            </a:pPr>
            <a:endParaRPr lang="el-GR" altLang="el-GR" sz="2400" u="sng" dirty="0"/>
          </a:p>
          <a:p>
            <a:pPr fontAlgn="base">
              <a:spcBef>
                <a:spcPct val="0"/>
              </a:spcBef>
              <a:spcAft>
                <a:spcPct val="0"/>
              </a:spcAft>
              <a:buFont typeface="Wingdings" panose="05000000000000000000" pitchFamily="2" charset="2"/>
              <a:buChar char="ü"/>
            </a:pPr>
            <a:r>
              <a:rPr lang="el-GR" altLang="el-GR" sz="2400" dirty="0"/>
              <a:t>στην κινητοποίηση των θρεπτικών στοιχείων από το οργανικό στο ανόργανο τμήμα του εδάφους</a:t>
            </a:r>
          </a:p>
          <a:p>
            <a:pPr fontAlgn="base">
              <a:spcBef>
                <a:spcPct val="0"/>
              </a:spcBef>
              <a:spcAft>
                <a:spcPct val="0"/>
              </a:spcAft>
              <a:buFont typeface="Wingdings" panose="05000000000000000000" pitchFamily="2" charset="2"/>
              <a:buChar char="ü"/>
            </a:pPr>
            <a:endParaRPr lang="el-GR" altLang="el-GR" sz="2400" dirty="0"/>
          </a:p>
          <a:p>
            <a:pPr fontAlgn="base">
              <a:spcBef>
                <a:spcPct val="0"/>
              </a:spcBef>
              <a:spcAft>
                <a:spcPct val="0"/>
              </a:spcAft>
              <a:buFont typeface="Wingdings" panose="05000000000000000000" pitchFamily="2" charset="2"/>
              <a:buChar char="ü"/>
            </a:pPr>
            <a:r>
              <a:rPr lang="el-GR" altLang="el-GR" sz="2400" dirty="0"/>
              <a:t>Στην </a:t>
            </a:r>
            <a:r>
              <a:rPr lang="el-GR" altLang="el-GR" sz="2400" dirty="0" err="1"/>
              <a:t>ανοργανοποίηση</a:t>
            </a:r>
            <a:r>
              <a:rPr lang="el-GR" altLang="el-GR" sz="2400" dirty="0"/>
              <a:t> των φυτικών υπολειμμάτων</a:t>
            </a:r>
          </a:p>
          <a:p>
            <a:pPr fontAlgn="base">
              <a:spcBef>
                <a:spcPct val="0"/>
              </a:spcBef>
              <a:spcAft>
                <a:spcPct val="0"/>
              </a:spcAft>
              <a:buFont typeface="Wingdings" panose="05000000000000000000" pitchFamily="2" charset="2"/>
              <a:buChar char="ü"/>
            </a:pPr>
            <a:endParaRPr lang="el-GR" altLang="el-GR" sz="2400" dirty="0"/>
          </a:p>
          <a:p>
            <a:pPr fontAlgn="base">
              <a:spcBef>
                <a:spcPct val="0"/>
              </a:spcBef>
              <a:spcAft>
                <a:spcPct val="0"/>
              </a:spcAft>
              <a:buFont typeface="Wingdings" panose="05000000000000000000" pitchFamily="2" charset="2"/>
              <a:buChar char="ü"/>
            </a:pPr>
            <a:r>
              <a:rPr lang="el-GR" altLang="el-GR" sz="2400" dirty="0"/>
              <a:t>Στη συμβιωτική και μη συμβιωτική δέσμευση στοιχείων και πρώτιστα του αζώτου (Ν)</a:t>
            </a:r>
          </a:p>
          <a:p>
            <a:pPr fontAlgn="base">
              <a:spcBef>
                <a:spcPct val="0"/>
              </a:spcBef>
              <a:spcAft>
                <a:spcPct val="0"/>
              </a:spcAft>
              <a:buFont typeface="Wingdings" panose="05000000000000000000" pitchFamily="2" charset="2"/>
              <a:buChar char="ü"/>
            </a:pPr>
            <a:endParaRPr lang="el-GR" altLang="el-GR" sz="2400" dirty="0"/>
          </a:p>
          <a:p>
            <a:pPr fontAlgn="base">
              <a:spcBef>
                <a:spcPct val="0"/>
              </a:spcBef>
              <a:spcAft>
                <a:spcPct val="0"/>
              </a:spcAft>
              <a:buFont typeface="Wingdings" panose="05000000000000000000" pitchFamily="2" charset="2"/>
              <a:buChar char="ü"/>
            </a:pPr>
            <a:r>
              <a:rPr lang="el-GR" altLang="el-GR" sz="2400" dirty="0"/>
              <a:t>Στην ενσωμάτωση στο έδαφος φυσικών οργανικών ουσιών (κοπριάς κ.α.) </a:t>
            </a:r>
          </a:p>
          <a:p>
            <a:pPr fontAlgn="base">
              <a:spcBef>
                <a:spcPct val="0"/>
              </a:spcBef>
              <a:spcAft>
                <a:spcPct val="0"/>
              </a:spcAft>
              <a:buFont typeface="Wingdings" panose="05000000000000000000" pitchFamily="2" charset="2"/>
              <a:buChar char="ü"/>
            </a:pPr>
            <a:endParaRPr lang="el-GR" altLang="el-GR" sz="2400" dirty="0"/>
          </a:p>
        </p:txBody>
      </p:sp>
    </p:spTree>
    <p:extLst>
      <p:ext uri="{BB962C8B-B14F-4D97-AF65-F5344CB8AC3E}">
        <p14:creationId xmlns:p14="http://schemas.microsoft.com/office/powerpoint/2010/main" xmlns="" val="347954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6"/>
          <p:cNvSpPr>
            <a:spLocks noChangeArrowheads="1"/>
          </p:cNvSpPr>
          <p:nvPr/>
        </p:nvSpPr>
        <p:spPr bwMode="auto">
          <a:xfrm>
            <a:off x="1344566" y="874975"/>
            <a:ext cx="8566149" cy="56525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542925" indent="-277813">
              <a:spcBef>
                <a:spcPct val="20000"/>
              </a:spcBef>
              <a:buChar char="•"/>
              <a:tabLst>
                <a:tab pos="622300" algn="l"/>
              </a:tabLst>
              <a:defRPr sz="3200">
                <a:solidFill>
                  <a:schemeClr val="tx1"/>
                </a:solidFill>
                <a:latin typeface="Arial" panose="020B0604020202020204" pitchFamily="34" charset="0"/>
                <a:cs typeface="Arial" panose="020B0604020202020204" pitchFamily="34" charset="0"/>
              </a:defRPr>
            </a:lvl1pPr>
            <a:lvl2pPr marL="1196975" indent="-285750">
              <a:spcBef>
                <a:spcPct val="20000"/>
              </a:spcBef>
              <a:buChar char="–"/>
              <a:tabLst>
                <a:tab pos="622300" algn="l"/>
              </a:tabLst>
              <a:defRPr sz="2800">
                <a:solidFill>
                  <a:schemeClr val="tx1"/>
                </a:solidFill>
                <a:latin typeface="Arial" panose="020B0604020202020204" pitchFamily="34" charset="0"/>
                <a:cs typeface="Arial" panose="020B0604020202020204" pitchFamily="34" charset="0"/>
              </a:defRPr>
            </a:lvl2pPr>
            <a:lvl3pPr marL="1604963" indent="-228600">
              <a:spcBef>
                <a:spcPct val="20000"/>
              </a:spcBef>
              <a:buChar char="•"/>
              <a:tabLst>
                <a:tab pos="622300" algn="l"/>
              </a:tabLst>
              <a:defRPr sz="2400">
                <a:solidFill>
                  <a:schemeClr val="tx1"/>
                </a:solidFill>
                <a:latin typeface="Arial" panose="020B0604020202020204" pitchFamily="34" charset="0"/>
                <a:cs typeface="Arial" panose="020B0604020202020204" pitchFamily="34" charset="0"/>
              </a:defRPr>
            </a:lvl3pPr>
            <a:lvl4pPr marL="2012950" indent="-228600">
              <a:spcBef>
                <a:spcPct val="20000"/>
              </a:spcBef>
              <a:buChar char="–"/>
              <a:tabLst>
                <a:tab pos="622300" algn="l"/>
              </a:tabLst>
              <a:defRPr sz="2000">
                <a:solidFill>
                  <a:schemeClr val="tx1"/>
                </a:solidFill>
                <a:latin typeface="Arial" panose="020B0604020202020204" pitchFamily="34" charset="0"/>
                <a:cs typeface="Arial" panose="020B0604020202020204" pitchFamily="34" charset="0"/>
              </a:defRPr>
            </a:lvl4pPr>
            <a:lvl5pPr marL="2420938" indent="-228600">
              <a:spcBef>
                <a:spcPct val="20000"/>
              </a:spcBef>
              <a:buChar char="»"/>
              <a:tabLst>
                <a:tab pos="622300" algn="l"/>
              </a:tabLst>
              <a:defRPr sz="2000">
                <a:solidFill>
                  <a:schemeClr val="tx1"/>
                </a:solidFill>
                <a:latin typeface="Arial" panose="020B0604020202020204" pitchFamily="34" charset="0"/>
                <a:cs typeface="Arial" panose="020B0604020202020204" pitchFamily="34" charset="0"/>
              </a:defRPr>
            </a:lvl5pPr>
            <a:lvl6pPr marL="28781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6pPr>
            <a:lvl7pPr marL="33353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7pPr>
            <a:lvl8pPr marL="37925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8pPr>
            <a:lvl9pPr marL="4249738" indent="-228600" eaLnBrk="0" fontAlgn="base" hangingPunct="0">
              <a:spcBef>
                <a:spcPct val="20000"/>
              </a:spcBef>
              <a:spcAft>
                <a:spcPct val="0"/>
              </a:spcAft>
              <a:buChar char="»"/>
              <a:tabLst>
                <a:tab pos="622300" algn="l"/>
              </a:tabLst>
              <a:defRPr sz="2000">
                <a:solidFill>
                  <a:schemeClr val="tx1"/>
                </a:solidFill>
                <a:latin typeface="Arial" panose="020B0604020202020204" pitchFamily="34" charset="0"/>
                <a:cs typeface="Arial" panose="020B0604020202020204" pitchFamily="34" charset="0"/>
              </a:defRPr>
            </a:lvl9pPr>
          </a:lstStyle>
          <a:p>
            <a:pPr fontAlgn="base">
              <a:lnSpc>
                <a:spcPct val="90000"/>
              </a:lnSpc>
              <a:spcAft>
                <a:spcPct val="0"/>
              </a:spcAft>
              <a:buFontTx/>
              <a:buNone/>
            </a:pPr>
            <a:r>
              <a:rPr lang="el-GR" altLang="el-GR" sz="2400" dirty="0">
                <a:solidFill>
                  <a:schemeClr val="tx2"/>
                </a:solidFill>
              </a:rPr>
              <a:t>Η βελτίωση και διατήρηση της γονιμότητας του εδάφους επιτυγχάνεται</a:t>
            </a:r>
            <a:r>
              <a:rPr lang="en-US" altLang="el-GR" sz="2400" dirty="0">
                <a:solidFill>
                  <a:schemeClr val="tx2"/>
                </a:solidFill>
              </a:rPr>
              <a:t>:</a:t>
            </a:r>
            <a:r>
              <a:rPr lang="el-GR" altLang="el-GR" sz="2400" dirty="0">
                <a:solidFill>
                  <a:schemeClr val="tx2"/>
                </a:solidFill>
              </a:rPr>
              <a:t> </a:t>
            </a:r>
          </a:p>
          <a:p>
            <a:pPr fontAlgn="base">
              <a:lnSpc>
                <a:spcPct val="90000"/>
              </a:lnSpc>
              <a:spcAft>
                <a:spcPct val="0"/>
              </a:spcAft>
              <a:buFontTx/>
              <a:buNone/>
            </a:pPr>
            <a:endParaRPr lang="el-GR" altLang="el-GR" sz="2400" dirty="0">
              <a:solidFill>
                <a:schemeClr val="tx2"/>
              </a:solidFill>
            </a:endParaRPr>
          </a:p>
          <a:p>
            <a:pPr fontAlgn="base">
              <a:lnSpc>
                <a:spcPct val="90000"/>
              </a:lnSpc>
              <a:spcAft>
                <a:spcPct val="0"/>
              </a:spcAft>
              <a:buFont typeface="Wingdings" panose="05000000000000000000" pitchFamily="2" charset="2"/>
              <a:buChar char="Ø"/>
            </a:pPr>
            <a:r>
              <a:rPr lang="el-GR" altLang="el-GR" sz="2400" dirty="0">
                <a:solidFill>
                  <a:schemeClr val="tx2"/>
                </a:solidFill>
              </a:rPr>
              <a:t> </a:t>
            </a:r>
            <a:r>
              <a:rPr lang="el-GR" altLang="el-GR" sz="2400" b="1" u="sng" dirty="0">
                <a:solidFill>
                  <a:schemeClr val="tx2"/>
                </a:solidFill>
              </a:rPr>
              <a:t>Οργανική Λίπανση</a:t>
            </a:r>
          </a:p>
          <a:p>
            <a:pPr fontAlgn="base">
              <a:lnSpc>
                <a:spcPct val="90000"/>
              </a:lnSpc>
              <a:spcAft>
                <a:spcPct val="0"/>
              </a:spcAft>
              <a:buFontTx/>
              <a:buNone/>
            </a:pPr>
            <a:r>
              <a:rPr lang="el-GR" altLang="el-GR" sz="2400" dirty="0">
                <a:solidFill>
                  <a:schemeClr val="tx2"/>
                </a:solidFill>
              </a:rPr>
              <a:t>	- ενσωμάτωση στο έδαφος οργανικών υλικών </a:t>
            </a:r>
            <a:r>
              <a:rPr lang="el-GR" altLang="el-GR" sz="2400" dirty="0" err="1">
                <a:solidFill>
                  <a:schemeClr val="tx2"/>
                </a:solidFill>
              </a:rPr>
              <a:t>κομποστοποιημένων</a:t>
            </a:r>
            <a:r>
              <a:rPr lang="el-GR" altLang="el-GR" sz="2400" dirty="0">
                <a:solidFill>
                  <a:schemeClr val="tx2"/>
                </a:solidFill>
              </a:rPr>
              <a:t> ή μη</a:t>
            </a:r>
          </a:p>
          <a:p>
            <a:pPr fontAlgn="base">
              <a:lnSpc>
                <a:spcPct val="90000"/>
              </a:lnSpc>
              <a:spcAft>
                <a:spcPct val="0"/>
              </a:spcAft>
              <a:buFontTx/>
              <a:buNone/>
            </a:pPr>
            <a:endParaRPr lang="el-GR" altLang="el-GR" sz="2400" dirty="0">
              <a:solidFill>
                <a:schemeClr val="tx2"/>
              </a:solidFill>
            </a:endParaRPr>
          </a:p>
          <a:p>
            <a:pPr fontAlgn="base">
              <a:lnSpc>
                <a:spcPct val="90000"/>
              </a:lnSpc>
              <a:spcAft>
                <a:spcPct val="0"/>
              </a:spcAft>
              <a:buFont typeface="Wingdings" panose="05000000000000000000" pitchFamily="2" charset="2"/>
              <a:buChar char="Ø"/>
            </a:pPr>
            <a:r>
              <a:rPr lang="el-GR" altLang="el-GR" sz="2400" b="1" u="sng" dirty="0" smtClean="0">
                <a:solidFill>
                  <a:schemeClr val="tx2"/>
                </a:solidFill>
              </a:rPr>
              <a:t>Χλωρή </a:t>
            </a:r>
            <a:r>
              <a:rPr lang="el-GR" altLang="el-GR" sz="2400" b="1" u="sng" dirty="0">
                <a:solidFill>
                  <a:schemeClr val="tx2"/>
                </a:solidFill>
              </a:rPr>
              <a:t>Λίπανση</a:t>
            </a:r>
          </a:p>
          <a:p>
            <a:pPr fontAlgn="base">
              <a:lnSpc>
                <a:spcPct val="90000"/>
              </a:lnSpc>
              <a:spcAft>
                <a:spcPct val="0"/>
              </a:spcAft>
              <a:buFontTx/>
              <a:buNone/>
            </a:pPr>
            <a:r>
              <a:rPr lang="el-GR" altLang="el-GR" sz="2400" dirty="0">
                <a:solidFill>
                  <a:schemeClr val="tx2"/>
                </a:solidFill>
              </a:rPr>
              <a:t>	- ενσωμάτωση στο έδαφος </a:t>
            </a:r>
            <a:r>
              <a:rPr lang="el-GR" altLang="el-GR" sz="2400" dirty="0" smtClean="0">
                <a:solidFill>
                  <a:schemeClr val="tx2"/>
                </a:solidFill>
              </a:rPr>
              <a:t>της </a:t>
            </a:r>
            <a:r>
              <a:rPr lang="el-GR" altLang="el-GR" sz="2400" dirty="0">
                <a:solidFill>
                  <a:schemeClr val="tx2"/>
                </a:solidFill>
              </a:rPr>
              <a:t>φυτικής μάζας μιας </a:t>
            </a:r>
            <a:r>
              <a:rPr lang="el-GR" altLang="el-GR" sz="2400" dirty="0" smtClean="0">
                <a:solidFill>
                  <a:schemeClr val="tx2"/>
                </a:solidFill>
              </a:rPr>
              <a:t>καλλιέργειας</a:t>
            </a:r>
            <a:endParaRPr lang="en-US" altLang="el-GR" sz="2400" dirty="0" smtClean="0">
              <a:solidFill>
                <a:schemeClr val="tx2"/>
              </a:solidFill>
            </a:endParaRPr>
          </a:p>
          <a:p>
            <a:pPr fontAlgn="base">
              <a:lnSpc>
                <a:spcPct val="90000"/>
              </a:lnSpc>
              <a:spcAft>
                <a:spcPct val="0"/>
              </a:spcAft>
              <a:buFontTx/>
              <a:buNone/>
            </a:pPr>
            <a:endParaRPr lang="el-GR" altLang="el-GR" sz="2400" dirty="0">
              <a:solidFill>
                <a:schemeClr val="tx2"/>
              </a:solidFill>
            </a:endParaRPr>
          </a:p>
          <a:p>
            <a:pPr fontAlgn="base">
              <a:lnSpc>
                <a:spcPct val="90000"/>
              </a:lnSpc>
              <a:spcAft>
                <a:spcPct val="0"/>
              </a:spcAft>
              <a:buFont typeface="Wingdings" panose="05000000000000000000" pitchFamily="2" charset="2"/>
              <a:buChar char="Ø"/>
            </a:pPr>
            <a:r>
              <a:rPr lang="el-GR" altLang="el-GR" sz="2400" b="1" u="sng" dirty="0" smtClean="0">
                <a:solidFill>
                  <a:schemeClr val="tx2"/>
                </a:solidFill>
              </a:rPr>
              <a:t>Αμειψισπορά</a:t>
            </a:r>
            <a:endParaRPr lang="el-GR" altLang="el-GR" sz="2400" b="1" u="sng" dirty="0">
              <a:solidFill>
                <a:schemeClr val="tx2"/>
              </a:solidFill>
            </a:endParaRPr>
          </a:p>
          <a:p>
            <a:pPr fontAlgn="base">
              <a:lnSpc>
                <a:spcPct val="90000"/>
              </a:lnSpc>
              <a:spcAft>
                <a:spcPct val="0"/>
              </a:spcAft>
              <a:buFont typeface="Wingdings" panose="05000000000000000000" pitchFamily="2" charset="2"/>
              <a:buNone/>
            </a:pPr>
            <a:r>
              <a:rPr lang="el-GR" altLang="el-GR" sz="2400" dirty="0">
                <a:solidFill>
                  <a:schemeClr val="tx2"/>
                </a:solidFill>
              </a:rPr>
              <a:t>	- εφαρμογή κατάλληλου συστήματος εναλλαγής των </a:t>
            </a:r>
            <a:r>
              <a:rPr lang="el-GR" altLang="el-GR" sz="2400" dirty="0" smtClean="0">
                <a:solidFill>
                  <a:schemeClr val="tx2"/>
                </a:solidFill>
              </a:rPr>
              <a:t>καλλιεργειών</a:t>
            </a:r>
            <a:endParaRPr lang="en-US" altLang="el-GR" sz="2400" dirty="0" smtClean="0">
              <a:solidFill>
                <a:schemeClr val="tx2"/>
              </a:solidFill>
            </a:endParaRPr>
          </a:p>
          <a:p>
            <a:pPr fontAlgn="base">
              <a:lnSpc>
                <a:spcPct val="90000"/>
              </a:lnSpc>
              <a:spcAft>
                <a:spcPct val="0"/>
              </a:spcAft>
              <a:buFont typeface="Wingdings" panose="05000000000000000000" pitchFamily="2" charset="2"/>
              <a:buNone/>
            </a:pPr>
            <a:endParaRPr lang="en-US" altLang="el-GR" sz="2400" dirty="0">
              <a:solidFill>
                <a:schemeClr val="tx2"/>
              </a:solidFill>
            </a:endParaRPr>
          </a:p>
          <a:p>
            <a:pPr fontAlgn="base">
              <a:lnSpc>
                <a:spcPct val="90000"/>
              </a:lnSpc>
              <a:spcAft>
                <a:spcPct val="0"/>
              </a:spcAft>
              <a:buFont typeface="Wingdings" panose="05000000000000000000" pitchFamily="2" charset="2"/>
              <a:buChar char="Ø"/>
            </a:pPr>
            <a:r>
              <a:rPr lang="el-GR" altLang="el-GR" sz="2400" b="1" u="sng" dirty="0" smtClean="0">
                <a:solidFill>
                  <a:schemeClr val="tx2"/>
                </a:solidFill>
              </a:rPr>
              <a:t>Αγρανάπαυση</a:t>
            </a:r>
            <a:endParaRPr lang="el-GR" altLang="el-GR" sz="2400" b="1" u="sng" dirty="0">
              <a:solidFill>
                <a:schemeClr val="tx2"/>
              </a:solidFill>
            </a:endParaRPr>
          </a:p>
          <a:p>
            <a:pPr fontAlgn="base">
              <a:lnSpc>
                <a:spcPct val="90000"/>
              </a:lnSpc>
              <a:spcAft>
                <a:spcPct val="0"/>
              </a:spcAft>
              <a:buFont typeface="Wingdings" panose="05000000000000000000" pitchFamily="2" charset="2"/>
              <a:buNone/>
            </a:pPr>
            <a:r>
              <a:rPr lang="el-GR" altLang="el-GR" sz="2400" dirty="0">
                <a:solidFill>
                  <a:schemeClr val="tx2"/>
                </a:solidFill>
              </a:rPr>
              <a:t>	-ο αγρός παραμένει ακαλλιέργητος για μια περίοδο 1-3 ετών και μετά επανέρχεται για εκμετάλλευση</a:t>
            </a:r>
          </a:p>
        </p:txBody>
      </p:sp>
      <p:sp>
        <p:nvSpPr>
          <p:cNvPr id="9221" name="Line 7"/>
          <p:cNvSpPr>
            <a:spLocks noChangeShapeType="1"/>
          </p:cNvSpPr>
          <p:nvPr/>
        </p:nvSpPr>
        <p:spPr bwMode="auto">
          <a:xfrm>
            <a:off x="1524000" y="609529"/>
            <a:ext cx="9144000" cy="0"/>
          </a:xfrm>
          <a:prstGeom prst="line">
            <a:avLst/>
          </a:prstGeom>
          <a:noFill/>
          <a:ln w="9525">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l-GR">
              <a:solidFill>
                <a:srgbClr val="000000"/>
              </a:solidFill>
            </a:endParaRPr>
          </a:p>
        </p:txBody>
      </p:sp>
      <p:sp>
        <p:nvSpPr>
          <p:cNvPr id="9222" name="Text Box 8"/>
          <p:cNvSpPr txBox="1">
            <a:spLocks noChangeArrowheads="1"/>
          </p:cNvSpPr>
          <p:nvPr/>
        </p:nvSpPr>
        <p:spPr bwMode="auto">
          <a:xfrm>
            <a:off x="1622427" y="93922"/>
            <a:ext cx="3509807" cy="3970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pPr>
            <a:r>
              <a:rPr lang="el-GR" altLang="el-GR" sz="2200" b="1">
                <a:solidFill>
                  <a:srgbClr val="99CC00"/>
                </a:solidFill>
              </a:rPr>
              <a:t>ΓΟΝΙΜΟΤΗΤΑ ΕΔΑΦΟΥΣ</a:t>
            </a:r>
          </a:p>
        </p:txBody>
      </p:sp>
    </p:spTree>
    <p:extLst>
      <p:ext uri="{BB962C8B-B14F-4D97-AF65-F5344CB8AC3E}">
        <p14:creationId xmlns:p14="http://schemas.microsoft.com/office/powerpoint/2010/main" xmlns="" val="3922459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905002" y="1748084"/>
            <a:ext cx="8382000" cy="4692227"/>
          </a:xfrm>
          <a:prstGeom prst="rect">
            <a:avLst/>
          </a:prstGeom>
          <a:solidFill>
            <a:srgbClr val="CCFFC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a:p>
        </p:txBody>
      </p:sp>
      <p:sp>
        <p:nvSpPr>
          <p:cNvPr id="51203" name="Text Box 3"/>
          <p:cNvSpPr txBox="1">
            <a:spLocks noChangeArrowheads="1"/>
          </p:cNvSpPr>
          <p:nvPr/>
        </p:nvSpPr>
        <p:spPr bwMode="auto">
          <a:xfrm>
            <a:off x="1560515" y="176345"/>
            <a:ext cx="911929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l-GR" altLang="el-GR" sz="2000" b="1"/>
              <a:t>Υπολείμματα ριζών &amp; θεριζοαλωνισμού των κουκιών και της μηδικής.</a:t>
            </a:r>
          </a:p>
          <a:p>
            <a:pPr algn="ctr">
              <a:spcBef>
                <a:spcPct val="0"/>
              </a:spcBef>
              <a:buFontTx/>
              <a:buNone/>
            </a:pPr>
            <a:r>
              <a:rPr lang="el-GR" altLang="el-GR" sz="2000" b="1"/>
              <a:t>Παράμετροι της αποδόμησης και χαρακτηριστικά της χημικής σύστασης  </a:t>
            </a:r>
          </a:p>
          <a:p>
            <a:pPr algn="ctr">
              <a:spcBef>
                <a:spcPct val="0"/>
              </a:spcBef>
              <a:buFontTx/>
              <a:buNone/>
            </a:pPr>
            <a:r>
              <a:rPr lang="el-GR" altLang="el-GR" sz="1600" b="1"/>
              <a:t>(Κ</a:t>
            </a:r>
            <a:r>
              <a:rPr lang="en-US" altLang="el-GR" sz="1600" b="1"/>
              <a:t>L</a:t>
            </a:r>
            <a:r>
              <a:rPr lang="el-GR" altLang="el-GR" sz="1600" b="1"/>
              <a:t>ΙΜΑΝΕΚ</a:t>
            </a:r>
            <a:r>
              <a:rPr lang="en-US" altLang="el-GR" sz="1600" b="1"/>
              <a:t> et al. 1988)</a:t>
            </a:r>
            <a:r>
              <a:rPr lang="el-GR" altLang="el-GR" sz="1600" b="1"/>
              <a:t> </a:t>
            </a:r>
          </a:p>
          <a:p>
            <a:pPr algn="ctr">
              <a:spcBef>
                <a:spcPct val="0"/>
              </a:spcBef>
              <a:buFontTx/>
              <a:buNone/>
            </a:pPr>
            <a:endParaRPr lang="de-DE" altLang="el-GR" sz="1600" b="1"/>
          </a:p>
        </p:txBody>
      </p:sp>
      <p:graphicFrame>
        <p:nvGraphicFramePr>
          <p:cNvPr id="51204" name="Object 4"/>
          <p:cNvGraphicFramePr>
            <a:graphicFrameLocks noChangeAspect="1"/>
          </p:cNvGraphicFramePr>
          <p:nvPr/>
        </p:nvGraphicFramePr>
        <p:xfrm>
          <a:off x="1822452" y="1939760"/>
          <a:ext cx="8367714" cy="4847485"/>
        </p:xfrm>
        <a:graphic>
          <a:graphicData uri="http://schemas.openxmlformats.org/presentationml/2006/ole">
            <p:oleObj spid="_x0000_s4099" name="Έγγραφο" r:id="rId4" imgW="8221980" imgH="3947160" progId="Word.Document.8">
              <p:embed/>
            </p:oleObj>
          </a:graphicData>
        </a:graphic>
      </p:graphicFrame>
      <p:sp>
        <p:nvSpPr>
          <p:cNvPr id="51205" name="Line 5"/>
          <p:cNvSpPr>
            <a:spLocks noChangeShapeType="1"/>
          </p:cNvSpPr>
          <p:nvPr/>
        </p:nvSpPr>
        <p:spPr bwMode="auto">
          <a:xfrm>
            <a:off x="1905002" y="1748084"/>
            <a:ext cx="838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51206" name="Line 6"/>
          <p:cNvSpPr>
            <a:spLocks noChangeShapeType="1"/>
          </p:cNvSpPr>
          <p:nvPr/>
        </p:nvSpPr>
        <p:spPr bwMode="auto">
          <a:xfrm>
            <a:off x="1905002" y="3312160"/>
            <a:ext cx="838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51207" name="Line 7"/>
          <p:cNvSpPr>
            <a:spLocks noChangeShapeType="1"/>
          </p:cNvSpPr>
          <p:nvPr/>
        </p:nvSpPr>
        <p:spPr bwMode="auto">
          <a:xfrm>
            <a:off x="1905002" y="4968240"/>
            <a:ext cx="838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51208" name="Line 8"/>
          <p:cNvSpPr>
            <a:spLocks noChangeShapeType="1"/>
          </p:cNvSpPr>
          <p:nvPr/>
        </p:nvSpPr>
        <p:spPr bwMode="auto">
          <a:xfrm>
            <a:off x="1905002" y="6440311"/>
            <a:ext cx="8382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l-GR"/>
          </a:p>
        </p:txBody>
      </p:sp>
      <p:sp>
        <p:nvSpPr>
          <p:cNvPr id="51209" name="Text Box 9"/>
          <p:cNvSpPr txBox="1">
            <a:spLocks noChangeArrowheads="1"/>
          </p:cNvSpPr>
          <p:nvPr/>
        </p:nvSpPr>
        <p:spPr bwMode="auto">
          <a:xfrm>
            <a:off x="1905002" y="6624323"/>
            <a:ext cx="83820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de-DE" altLang="el-GR" sz="1500"/>
              <a:t>1)   % </a:t>
            </a:r>
            <a:r>
              <a:rPr lang="el-GR" altLang="el-GR" sz="1500"/>
              <a:t>αποδόμησης στο τέλος της επώασης</a:t>
            </a:r>
            <a:r>
              <a:rPr lang="de-DE" altLang="el-GR" sz="1500"/>
              <a:t>(70 - 90 </a:t>
            </a:r>
            <a:r>
              <a:rPr lang="el-GR" altLang="el-GR" sz="1500"/>
              <a:t>ημέρες</a:t>
            </a:r>
            <a:r>
              <a:rPr lang="de-DE" altLang="el-GR" sz="1500"/>
              <a:t>, 25 °C, 60 % </a:t>
            </a:r>
            <a:r>
              <a:rPr lang="el-GR" altLang="el-GR" sz="1500"/>
              <a:t>μέγιστης υδατοχωρ/τας</a:t>
            </a:r>
            <a:r>
              <a:rPr lang="de-DE" altLang="el-GR" sz="1500"/>
              <a:t>)</a:t>
            </a:r>
          </a:p>
          <a:p>
            <a:pPr>
              <a:spcBef>
                <a:spcPct val="50000"/>
              </a:spcBef>
              <a:buFontTx/>
              <a:buNone/>
            </a:pPr>
            <a:r>
              <a:rPr lang="de-DE" altLang="el-GR" sz="1500"/>
              <a:t>2)   c</a:t>
            </a:r>
            <a:r>
              <a:rPr lang="el-GR" altLang="el-GR" sz="1500" baseline="-25000"/>
              <a:t>α</a:t>
            </a:r>
            <a:r>
              <a:rPr lang="de-DE" altLang="el-GR" sz="1500"/>
              <a:t>: </a:t>
            </a:r>
            <a:r>
              <a:rPr lang="el-GR" altLang="el-GR" sz="1500"/>
              <a:t>Διαλυθέν σε ζεστό νερό κλάσμα άνθρακος</a:t>
            </a:r>
            <a:endParaRPr lang="de-DE" altLang="el-GR" sz="1500"/>
          </a:p>
          <a:p>
            <a:pPr>
              <a:spcBef>
                <a:spcPct val="50000"/>
              </a:spcBef>
              <a:buFontTx/>
              <a:buNone/>
            </a:pPr>
            <a:r>
              <a:rPr lang="de-DE" altLang="el-GR" sz="1500"/>
              <a:t>3)   </a:t>
            </a:r>
            <a:r>
              <a:rPr lang="el-GR" altLang="el-GR" sz="1500"/>
              <a:t>Υδατοδιαλυθέν κλάσμα υδατανθράκων</a:t>
            </a:r>
            <a:endParaRPr lang="de-DE" altLang="el-GR" sz="1500"/>
          </a:p>
        </p:txBody>
      </p:sp>
      <p:sp>
        <p:nvSpPr>
          <p:cNvPr id="51210" name="Text Box 10"/>
          <p:cNvSpPr txBox="1">
            <a:spLocks noChangeArrowheads="1"/>
          </p:cNvSpPr>
          <p:nvPr/>
        </p:nvSpPr>
        <p:spPr bwMode="auto">
          <a:xfrm>
            <a:off x="1910082" y="4109534"/>
            <a:ext cx="848361" cy="63094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l-GR" sz="1400" dirty="0" smtClean="0"/>
              <a:t>ΚΟΥΚΙΑ</a:t>
            </a:r>
          </a:p>
          <a:p>
            <a:pPr eaLnBrk="1" hangingPunct="1">
              <a:spcBef>
                <a:spcPct val="50000"/>
              </a:spcBef>
              <a:buFontTx/>
              <a:buNone/>
            </a:pPr>
            <a:endParaRPr lang="el-GR" altLang="el-GR" sz="1400" dirty="0"/>
          </a:p>
        </p:txBody>
      </p:sp>
    </p:spTree>
    <p:extLst>
      <p:ext uri="{BB962C8B-B14F-4D97-AF65-F5344CB8AC3E}">
        <p14:creationId xmlns:p14="http://schemas.microsoft.com/office/powerpoint/2010/main" xmlns="" val="166963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135189" y="697700"/>
            <a:ext cx="9393422" cy="5121402"/>
          </a:xfrm>
          <a:prstGeom prst="rect">
            <a:avLst/>
          </a:prstGeom>
          <a:noFill/>
          <a:ln w="9525">
            <a:noFill/>
            <a:miter lim="800000"/>
            <a:headEnd/>
            <a:tailEnd/>
          </a:ln>
        </p:spPr>
        <p:txBody>
          <a:bodyPr wrap="square">
            <a:spAutoFit/>
          </a:bodyPr>
          <a:lstStyle/>
          <a:p>
            <a:endParaRPr lang="el-GR" sz="2000" dirty="0"/>
          </a:p>
          <a:p>
            <a:r>
              <a:rPr lang="el-GR" sz="2800" b="1" dirty="0">
                <a:solidFill>
                  <a:srgbClr val="000099"/>
                </a:solidFill>
              </a:rPr>
              <a:t>Σύσταση της Νωπής οργανικής Ουσίας</a:t>
            </a:r>
            <a:r>
              <a:rPr lang="el-GR" sz="2800" b="1" dirty="0"/>
              <a:t> </a:t>
            </a:r>
          </a:p>
          <a:p>
            <a:r>
              <a:rPr lang="el-GR" sz="2000" dirty="0">
                <a:solidFill>
                  <a:srgbClr val="000099"/>
                </a:solidFill>
              </a:rPr>
              <a:t>	</a:t>
            </a:r>
          </a:p>
          <a:p>
            <a:pPr>
              <a:lnSpc>
                <a:spcPct val="130000"/>
              </a:lnSpc>
            </a:pPr>
            <a:r>
              <a:rPr lang="el-GR" sz="2200" b="1" dirty="0">
                <a:solidFill>
                  <a:srgbClr val="000099"/>
                </a:solidFill>
              </a:rPr>
              <a:t>Υλικό </a:t>
            </a:r>
            <a:r>
              <a:rPr lang="el-GR" sz="2200" dirty="0">
                <a:solidFill>
                  <a:srgbClr val="000099"/>
                </a:solidFill>
              </a:rPr>
              <a:t>                         </a:t>
            </a:r>
            <a:r>
              <a:rPr lang="el-GR" sz="2200" b="1" dirty="0">
                <a:solidFill>
                  <a:srgbClr val="000099"/>
                </a:solidFill>
              </a:rPr>
              <a:t>ΞΟ     </a:t>
            </a:r>
            <a:r>
              <a:rPr lang="el-GR" sz="2200" dirty="0">
                <a:solidFill>
                  <a:srgbClr val="000099"/>
                </a:solidFill>
              </a:rPr>
              <a:t>	</a:t>
            </a:r>
            <a:r>
              <a:rPr lang="el-GR" sz="2200" b="1" dirty="0">
                <a:solidFill>
                  <a:srgbClr val="000099"/>
                </a:solidFill>
              </a:rPr>
              <a:t>Ν </a:t>
            </a:r>
            <a:r>
              <a:rPr lang="el-GR" sz="2200" dirty="0">
                <a:solidFill>
                  <a:srgbClr val="000099"/>
                </a:solidFill>
              </a:rPr>
              <a:t>	 </a:t>
            </a:r>
            <a:r>
              <a:rPr lang="el-GR" sz="2200" b="1" dirty="0">
                <a:solidFill>
                  <a:srgbClr val="000099"/>
                </a:solidFill>
              </a:rPr>
              <a:t>Ρ</a:t>
            </a:r>
            <a:r>
              <a:rPr lang="el-GR" sz="2200" b="1" baseline="-25000" dirty="0">
                <a:solidFill>
                  <a:srgbClr val="000099"/>
                </a:solidFill>
              </a:rPr>
              <a:t>2</a:t>
            </a:r>
            <a:r>
              <a:rPr lang="el-GR" sz="2200" b="1" dirty="0">
                <a:solidFill>
                  <a:srgbClr val="000099"/>
                </a:solidFill>
              </a:rPr>
              <a:t>Ο</a:t>
            </a:r>
            <a:r>
              <a:rPr lang="el-GR" sz="2200" b="1" baseline="-25000" dirty="0">
                <a:solidFill>
                  <a:srgbClr val="000099"/>
                </a:solidFill>
              </a:rPr>
              <a:t>5</a:t>
            </a:r>
            <a:r>
              <a:rPr lang="el-GR" sz="2200" b="1" dirty="0">
                <a:solidFill>
                  <a:srgbClr val="000099"/>
                </a:solidFill>
              </a:rPr>
              <a:t> </a:t>
            </a:r>
            <a:r>
              <a:rPr lang="el-GR" sz="2200" dirty="0">
                <a:solidFill>
                  <a:srgbClr val="000099"/>
                </a:solidFill>
              </a:rPr>
              <a:t>	  </a:t>
            </a:r>
            <a:r>
              <a:rPr lang="el-GR" sz="2200" b="1" dirty="0">
                <a:solidFill>
                  <a:srgbClr val="000099"/>
                </a:solidFill>
              </a:rPr>
              <a:t>Κ</a:t>
            </a:r>
            <a:r>
              <a:rPr lang="el-GR" sz="2200" b="1" baseline="-25000" dirty="0">
                <a:solidFill>
                  <a:srgbClr val="000099"/>
                </a:solidFill>
              </a:rPr>
              <a:t>2</a:t>
            </a:r>
            <a:r>
              <a:rPr lang="el-GR" sz="2200" b="1" dirty="0">
                <a:solidFill>
                  <a:srgbClr val="000099"/>
                </a:solidFill>
              </a:rPr>
              <a:t>Ο</a:t>
            </a:r>
            <a:r>
              <a:rPr lang="el-GR" sz="2200" dirty="0">
                <a:solidFill>
                  <a:srgbClr val="000099"/>
                </a:solidFill>
              </a:rPr>
              <a:t>	       </a:t>
            </a:r>
            <a:r>
              <a:rPr lang="el-GR" sz="2200" b="1" dirty="0" err="1" smtClean="0">
                <a:solidFill>
                  <a:srgbClr val="000099"/>
                </a:solidFill>
              </a:rPr>
              <a:t>MgO</a:t>
            </a:r>
            <a:r>
              <a:rPr lang="el-GR" sz="2200" b="1" dirty="0">
                <a:solidFill>
                  <a:srgbClr val="000099"/>
                </a:solidFill>
              </a:rPr>
              <a:t> </a:t>
            </a:r>
            <a:r>
              <a:rPr lang="el-GR" sz="2200" b="1" dirty="0" smtClean="0">
                <a:solidFill>
                  <a:srgbClr val="000099"/>
                </a:solidFill>
              </a:rPr>
              <a:t>   </a:t>
            </a:r>
            <a:r>
              <a:rPr lang="tr-TR" sz="2200" b="1" dirty="0" smtClean="0">
                <a:solidFill>
                  <a:srgbClr val="000099"/>
                </a:solidFill>
              </a:rPr>
              <a:t>(kg</a:t>
            </a:r>
            <a:r>
              <a:rPr lang="en-US" sz="2200" b="1" dirty="0" smtClean="0">
                <a:solidFill>
                  <a:srgbClr val="000099"/>
                </a:solidFill>
              </a:rPr>
              <a:t>/</a:t>
            </a:r>
            <a:r>
              <a:rPr lang="tr-TR" sz="2200" b="1" dirty="0" smtClean="0">
                <a:solidFill>
                  <a:srgbClr val="000099"/>
                </a:solidFill>
              </a:rPr>
              <a:t>ton)</a:t>
            </a:r>
            <a:r>
              <a:rPr lang="el-GR" sz="2200" dirty="0" smtClean="0">
                <a:solidFill>
                  <a:srgbClr val="000099"/>
                </a:solidFill>
              </a:rPr>
              <a:t>   </a:t>
            </a:r>
            <a:r>
              <a:rPr lang="el-GR" sz="2200" b="1" dirty="0" smtClean="0">
                <a:solidFill>
                  <a:srgbClr val="000099"/>
                </a:solidFill>
              </a:rPr>
              <a:t> </a:t>
            </a:r>
            <a:r>
              <a:rPr lang="el-GR" sz="2200" dirty="0">
                <a:solidFill>
                  <a:srgbClr val="000099"/>
                </a:solidFill>
              </a:rPr>
              <a:t>		</a:t>
            </a:r>
          </a:p>
          <a:p>
            <a:pPr>
              <a:lnSpc>
                <a:spcPct val="130000"/>
              </a:lnSpc>
            </a:pPr>
            <a:r>
              <a:rPr lang="el-GR" sz="2200" dirty="0">
                <a:solidFill>
                  <a:srgbClr val="000099"/>
                </a:solidFill>
              </a:rPr>
              <a:t>Κοπριά Ζώων	           </a:t>
            </a:r>
            <a:r>
              <a:rPr lang="el-GR" sz="2200" dirty="0" smtClean="0">
                <a:solidFill>
                  <a:srgbClr val="000099"/>
                </a:solidFill>
              </a:rPr>
              <a:t> 20-40 </a:t>
            </a:r>
            <a:r>
              <a:rPr lang="el-GR" sz="2200" dirty="0">
                <a:solidFill>
                  <a:srgbClr val="000099"/>
                </a:solidFill>
              </a:rPr>
              <a:t>	</a:t>
            </a:r>
            <a:r>
              <a:rPr lang="el-GR" sz="2200" dirty="0" smtClean="0">
                <a:solidFill>
                  <a:srgbClr val="000099"/>
                </a:solidFill>
              </a:rPr>
              <a:t> 2-7 </a:t>
            </a:r>
            <a:r>
              <a:rPr lang="el-GR" sz="2200" dirty="0">
                <a:solidFill>
                  <a:srgbClr val="000099"/>
                </a:solidFill>
              </a:rPr>
              <a:t>	1-4 	  2-9 	       </a:t>
            </a:r>
            <a:r>
              <a:rPr lang="el-GR" sz="2200" dirty="0" smtClean="0">
                <a:solidFill>
                  <a:srgbClr val="000099"/>
                </a:solidFill>
              </a:rPr>
              <a:t>1-2 </a:t>
            </a:r>
            <a:endParaRPr lang="el-GR" sz="2200" dirty="0">
              <a:solidFill>
                <a:srgbClr val="000099"/>
              </a:solidFill>
            </a:endParaRPr>
          </a:p>
          <a:p>
            <a:pPr>
              <a:lnSpc>
                <a:spcPct val="130000"/>
              </a:lnSpc>
            </a:pPr>
            <a:r>
              <a:rPr lang="el-GR" sz="2200" dirty="0">
                <a:solidFill>
                  <a:srgbClr val="000099"/>
                </a:solidFill>
              </a:rPr>
              <a:t>Κοπριά Πουλερικών    40-50 	</a:t>
            </a:r>
            <a:r>
              <a:rPr lang="el-GR" sz="2200" dirty="0" smtClean="0">
                <a:solidFill>
                  <a:srgbClr val="000099"/>
                </a:solidFill>
              </a:rPr>
              <a:t> 6-30 </a:t>
            </a:r>
            <a:r>
              <a:rPr lang="el-GR" sz="2200" dirty="0">
                <a:solidFill>
                  <a:srgbClr val="000099"/>
                </a:solidFill>
              </a:rPr>
              <a:t>	10-18 	8-10 		</a:t>
            </a:r>
          </a:p>
          <a:p>
            <a:pPr>
              <a:lnSpc>
                <a:spcPct val="130000"/>
              </a:lnSpc>
            </a:pPr>
            <a:r>
              <a:rPr lang="el-GR" sz="2200" dirty="0">
                <a:solidFill>
                  <a:srgbClr val="000099"/>
                </a:solidFill>
              </a:rPr>
              <a:t>Άχυρο	                        </a:t>
            </a:r>
            <a:r>
              <a:rPr lang="el-GR" sz="2200" dirty="0" smtClean="0">
                <a:solidFill>
                  <a:srgbClr val="000099"/>
                </a:solidFill>
              </a:rPr>
              <a:t>85-90 </a:t>
            </a:r>
            <a:r>
              <a:rPr lang="el-GR" sz="2200" dirty="0">
                <a:solidFill>
                  <a:srgbClr val="000099"/>
                </a:solidFill>
              </a:rPr>
              <a:t>	</a:t>
            </a:r>
            <a:r>
              <a:rPr lang="el-GR" sz="2200" dirty="0" smtClean="0">
                <a:solidFill>
                  <a:srgbClr val="000099"/>
                </a:solidFill>
              </a:rPr>
              <a:t> 3-5 </a:t>
            </a:r>
            <a:r>
              <a:rPr lang="el-GR" sz="2200" dirty="0">
                <a:solidFill>
                  <a:srgbClr val="000099"/>
                </a:solidFill>
              </a:rPr>
              <a:t>	1-2 	6-30 		</a:t>
            </a:r>
          </a:p>
          <a:p>
            <a:pPr>
              <a:lnSpc>
                <a:spcPct val="130000"/>
              </a:lnSpc>
            </a:pPr>
            <a:r>
              <a:rPr lang="el-GR" sz="2200" dirty="0" err="1">
                <a:solidFill>
                  <a:srgbClr val="000099"/>
                </a:solidFill>
              </a:rPr>
              <a:t>Κοµπόστα</a:t>
            </a:r>
            <a:r>
              <a:rPr lang="el-GR" sz="2200" dirty="0">
                <a:solidFill>
                  <a:srgbClr val="000099"/>
                </a:solidFill>
              </a:rPr>
              <a:t>                   </a:t>
            </a:r>
            <a:r>
              <a:rPr lang="el-GR" sz="2200" dirty="0" smtClean="0">
                <a:solidFill>
                  <a:srgbClr val="000099"/>
                </a:solidFill>
              </a:rPr>
              <a:t>65-80 </a:t>
            </a:r>
            <a:r>
              <a:rPr lang="el-GR" sz="2200" dirty="0">
                <a:solidFill>
                  <a:srgbClr val="000099"/>
                </a:solidFill>
              </a:rPr>
              <a:t>	</a:t>
            </a:r>
            <a:r>
              <a:rPr lang="el-GR" sz="2200" dirty="0" smtClean="0">
                <a:solidFill>
                  <a:srgbClr val="000099"/>
                </a:solidFill>
              </a:rPr>
              <a:t> 5-10 </a:t>
            </a:r>
            <a:r>
              <a:rPr lang="el-GR" sz="2200" dirty="0">
                <a:solidFill>
                  <a:srgbClr val="000099"/>
                </a:solidFill>
              </a:rPr>
              <a:t>	4-8 	</a:t>
            </a:r>
            <a:r>
              <a:rPr lang="el-GR" sz="2200" dirty="0" smtClean="0">
                <a:solidFill>
                  <a:srgbClr val="000099"/>
                </a:solidFill>
              </a:rPr>
              <a:t>4-10             1-4                     </a:t>
            </a:r>
            <a:r>
              <a:rPr lang="el-GR" dirty="0" smtClean="0">
                <a:solidFill>
                  <a:srgbClr val="000099"/>
                </a:solidFill>
              </a:rPr>
              <a:t>από </a:t>
            </a:r>
            <a:r>
              <a:rPr lang="el-GR" dirty="0">
                <a:solidFill>
                  <a:srgbClr val="000099"/>
                </a:solidFill>
              </a:rPr>
              <a:t>Αστικά </a:t>
            </a:r>
            <a:r>
              <a:rPr lang="el-GR" dirty="0" err="1" smtClean="0">
                <a:solidFill>
                  <a:srgbClr val="000099"/>
                </a:solidFill>
              </a:rPr>
              <a:t>Απορρίμµατα</a:t>
            </a:r>
            <a:r>
              <a:rPr lang="el-GR" dirty="0" smtClean="0"/>
              <a:t> </a:t>
            </a:r>
            <a:r>
              <a:rPr lang="el-GR" sz="2200" dirty="0">
                <a:solidFill>
                  <a:srgbClr val="000099"/>
                </a:solidFill>
              </a:rPr>
              <a:t>	</a:t>
            </a:r>
          </a:p>
          <a:p>
            <a:pPr>
              <a:lnSpc>
                <a:spcPct val="130000"/>
              </a:lnSpc>
            </a:pPr>
            <a:r>
              <a:rPr lang="el-GR" sz="2200" dirty="0">
                <a:solidFill>
                  <a:srgbClr val="000099"/>
                </a:solidFill>
              </a:rPr>
              <a:t>Χλωρή Λίπανση          </a:t>
            </a:r>
            <a:r>
              <a:rPr lang="el-GR" sz="2200" dirty="0" smtClean="0">
                <a:solidFill>
                  <a:srgbClr val="000099"/>
                </a:solidFill>
              </a:rPr>
              <a:t>10-25 </a:t>
            </a:r>
            <a:r>
              <a:rPr lang="el-GR" sz="2200" dirty="0">
                <a:solidFill>
                  <a:srgbClr val="000099"/>
                </a:solidFill>
              </a:rPr>
              <a:t>	</a:t>
            </a:r>
            <a:r>
              <a:rPr lang="el-GR" sz="2200" dirty="0" smtClean="0">
                <a:solidFill>
                  <a:srgbClr val="000099"/>
                </a:solidFill>
              </a:rPr>
              <a:t> 3-5 </a:t>
            </a:r>
            <a:r>
              <a:rPr lang="el-GR" sz="2200" dirty="0">
                <a:solidFill>
                  <a:srgbClr val="000099"/>
                </a:solidFill>
              </a:rPr>
              <a:t>	1-2 	6-30 	</a:t>
            </a:r>
            <a:r>
              <a:rPr lang="el-GR" sz="2200" dirty="0" smtClean="0">
                <a:solidFill>
                  <a:srgbClr val="000099"/>
                </a:solidFill>
              </a:rPr>
              <a:t>        1-2</a:t>
            </a:r>
            <a:r>
              <a:rPr lang="el-GR" sz="2000" dirty="0" smtClean="0">
                <a:solidFill>
                  <a:srgbClr val="000099"/>
                </a:solidFill>
              </a:rPr>
              <a:t> </a:t>
            </a:r>
            <a:r>
              <a:rPr lang="el-GR" sz="2000" dirty="0">
                <a:solidFill>
                  <a:srgbClr val="000099"/>
                </a:solidFill>
              </a:rPr>
              <a:t>	</a:t>
            </a:r>
          </a:p>
          <a:p>
            <a:pPr>
              <a:spcBef>
                <a:spcPct val="50000"/>
              </a:spcBef>
            </a:pPr>
            <a:endParaRPr lang="el-GR" sz="2000" dirty="0">
              <a:solidFill>
                <a:srgbClr val="000099"/>
              </a:solidFill>
            </a:endParaRPr>
          </a:p>
        </p:txBody>
      </p:sp>
    </p:spTree>
    <p:extLst>
      <p:ext uri="{BB962C8B-B14F-4D97-AF65-F5344CB8AC3E}">
        <p14:creationId xmlns:p14="http://schemas.microsoft.com/office/powerpoint/2010/main" xmlns="" val="1129079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1516</TotalTime>
  <Words>1799</Words>
  <Application>Microsoft Office PowerPoint</Application>
  <PresentationFormat>Προσαρμογή</PresentationFormat>
  <Paragraphs>366</Paragraphs>
  <Slides>27</Slides>
  <Notes>10</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27</vt:i4>
      </vt:variant>
    </vt:vector>
  </HeadingPairs>
  <TitlesOfParts>
    <vt:vector size="31" baseType="lpstr">
      <vt:lpstr>Θέμα του Office</vt:lpstr>
      <vt:lpstr>Προεπιλεγμένη σχεδίαση</vt:lpstr>
      <vt:lpstr>Έγγραφο</vt:lpstr>
      <vt:lpstr>Εικόνα bitmap</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Ανοργανοποίηση θρεπτικών στοιχείων</vt:lpstr>
      <vt:lpstr>Διαφάνεια 22</vt:lpstr>
      <vt:lpstr>Διαφάνεια 23</vt:lpstr>
      <vt:lpstr>Διαφάνεια 24</vt:lpstr>
      <vt:lpstr>Διαφάνεια 25</vt:lpstr>
      <vt:lpstr>Διαφάνεια 26</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85</cp:revision>
  <dcterms:created xsi:type="dcterms:W3CDTF">2017-10-03T13:02:29Z</dcterms:created>
  <dcterms:modified xsi:type="dcterms:W3CDTF">2017-10-17T09:38:14Z</dcterms:modified>
</cp:coreProperties>
</file>